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3" r:id="rId18"/>
    <p:sldId id="274" r:id="rId19"/>
    <p:sldId id="275" r:id="rId20"/>
    <p:sldId id="278" r:id="rId21"/>
    <p:sldId id="279" r:id="rId22"/>
    <p:sldId id="280" r:id="rId23"/>
    <p:sldId id="281" r:id="rId24"/>
    <p:sldId id="282" r:id="rId25"/>
    <p:sldId id="283" r:id="rId26"/>
    <p:sldId id="28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699" autoAdjust="0"/>
    <p:restoredTop sz="94660"/>
  </p:normalViewPr>
  <p:slideViewPr>
    <p:cSldViewPr>
      <p:cViewPr>
        <p:scale>
          <a:sx n="66" d="100"/>
          <a:sy n="66" d="100"/>
        </p:scale>
        <p:origin x="-60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98AFFF-1AE3-48E2-A08A-658BF4D7F6F0}"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en-US"/>
        </a:p>
      </dgm:t>
    </dgm:pt>
    <dgm:pt modelId="{F92D4E83-3EA5-4578-A120-494E5CF234EC}">
      <dgm:prSet phldrT="[Text]" custT="1"/>
      <dgm:spPr/>
      <dgm:t>
        <a:bodyPr/>
        <a:lstStyle/>
        <a:p>
          <a:r>
            <a:rPr lang="en-US" sz="2000" dirty="0" smtClean="0"/>
            <a:t>SIMPULAN</a:t>
          </a:r>
          <a:endParaRPr lang="en-US" sz="2000" dirty="0"/>
        </a:p>
      </dgm:t>
    </dgm:pt>
    <dgm:pt modelId="{07AEBD0D-0108-4E16-BD6A-56D7077817CD}" type="parTrans" cxnId="{3A3970BD-8064-44F7-ADC6-5BD52D06FC64}">
      <dgm:prSet/>
      <dgm:spPr/>
      <dgm:t>
        <a:bodyPr/>
        <a:lstStyle/>
        <a:p>
          <a:endParaRPr lang="en-US"/>
        </a:p>
      </dgm:t>
    </dgm:pt>
    <dgm:pt modelId="{B0663C5F-5F6F-4473-869F-1F5B3449ED51}" type="sibTrans" cxnId="{3A3970BD-8064-44F7-ADC6-5BD52D06FC64}">
      <dgm:prSet/>
      <dgm:spPr/>
      <dgm:t>
        <a:bodyPr/>
        <a:lstStyle/>
        <a:p>
          <a:endParaRPr lang="en-US"/>
        </a:p>
      </dgm:t>
    </dgm:pt>
    <dgm:pt modelId="{00A517A0-ECE7-4444-A7F4-6DA617D2FBBE}">
      <dgm:prSet phldrT="[Text]" custT="1"/>
      <dgm:spPr/>
      <dgm:t>
        <a:bodyPr/>
        <a:lstStyle/>
        <a:p>
          <a:r>
            <a:rPr lang="en-US" sz="2400" dirty="0" smtClean="0"/>
            <a:t>SARAN</a:t>
          </a:r>
          <a:endParaRPr lang="en-US" sz="2400" dirty="0"/>
        </a:p>
      </dgm:t>
    </dgm:pt>
    <dgm:pt modelId="{D7FC87DA-159F-4B82-8C49-277750305401}" type="parTrans" cxnId="{0EF84306-E2B2-495D-BC8E-789143C1C541}">
      <dgm:prSet/>
      <dgm:spPr/>
      <dgm:t>
        <a:bodyPr/>
        <a:lstStyle/>
        <a:p>
          <a:endParaRPr lang="en-US"/>
        </a:p>
      </dgm:t>
    </dgm:pt>
    <dgm:pt modelId="{C008B332-5F62-4158-839A-581FCC04CD49}" type="sibTrans" cxnId="{0EF84306-E2B2-495D-BC8E-789143C1C541}">
      <dgm:prSet/>
      <dgm:spPr/>
      <dgm:t>
        <a:bodyPr/>
        <a:lstStyle/>
        <a:p>
          <a:endParaRPr lang="en-US"/>
        </a:p>
      </dgm:t>
    </dgm:pt>
    <dgm:pt modelId="{6ED86350-8CD1-46FC-8CF2-B31B54E70AFF}" type="pres">
      <dgm:prSet presAssocID="{4898AFFF-1AE3-48E2-A08A-658BF4D7F6F0}" presName="diagram" presStyleCnt="0">
        <dgm:presLayoutVars>
          <dgm:dir/>
          <dgm:resizeHandles val="exact"/>
        </dgm:presLayoutVars>
      </dgm:prSet>
      <dgm:spPr/>
      <dgm:t>
        <a:bodyPr/>
        <a:lstStyle/>
        <a:p>
          <a:endParaRPr lang="en-US"/>
        </a:p>
      </dgm:t>
    </dgm:pt>
    <dgm:pt modelId="{6B1B23DB-19BF-42CB-965D-A53519D417B0}" type="pres">
      <dgm:prSet presAssocID="{F92D4E83-3EA5-4578-A120-494E5CF234EC}" presName="arrow" presStyleLbl="node1" presStyleIdx="0" presStyleCnt="2">
        <dgm:presLayoutVars>
          <dgm:bulletEnabled val="1"/>
        </dgm:presLayoutVars>
      </dgm:prSet>
      <dgm:spPr/>
      <dgm:t>
        <a:bodyPr/>
        <a:lstStyle/>
        <a:p>
          <a:endParaRPr lang="en-US"/>
        </a:p>
      </dgm:t>
    </dgm:pt>
    <dgm:pt modelId="{BF597152-3F01-49D0-94A5-E5074FA611D2}" type="pres">
      <dgm:prSet presAssocID="{00A517A0-ECE7-4444-A7F4-6DA617D2FBBE}" presName="arrow" presStyleLbl="node1" presStyleIdx="1" presStyleCnt="2">
        <dgm:presLayoutVars>
          <dgm:bulletEnabled val="1"/>
        </dgm:presLayoutVars>
      </dgm:prSet>
      <dgm:spPr/>
      <dgm:t>
        <a:bodyPr/>
        <a:lstStyle/>
        <a:p>
          <a:endParaRPr lang="en-US"/>
        </a:p>
      </dgm:t>
    </dgm:pt>
  </dgm:ptLst>
  <dgm:cxnLst>
    <dgm:cxn modelId="{D30734A2-8C06-4812-80EB-11A98FD548D7}" type="presOf" srcId="{4898AFFF-1AE3-48E2-A08A-658BF4D7F6F0}" destId="{6ED86350-8CD1-46FC-8CF2-B31B54E70AFF}" srcOrd="0" destOrd="0" presId="urn:microsoft.com/office/officeart/2005/8/layout/arrow5"/>
    <dgm:cxn modelId="{0EF84306-E2B2-495D-BC8E-789143C1C541}" srcId="{4898AFFF-1AE3-48E2-A08A-658BF4D7F6F0}" destId="{00A517A0-ECE7-4444-A7F4-6DA617D2FBBE}" srcOrd="1" destOrd="0" parTransId="{D7FC87DA-159F-4B82-8C49-277750305401}" sibTransId="{C008B332-5F62-4158-839A-581FCC04CD49}"/>
    <dgm:cxn modelId="{EE098861-7871-4E1C-B495-5F963ECC40FB}" type="presOf" srcId="{00A517A0-ECE7-4444-A7F4-6DA617D2FBBE}" destId="{BF597152-3F01-49D0-94A5-E5074FA611D2}" srcOrd="0" destOrd="0" presId="urn:microsoft.com/office/officeart/2005/8/layout/arrow5"/>
    <dgm:cxn modelId="{3A3970BD-8064-44F7-ADC6-5BD52D06FC64}" srcId="{4898AFFF-1AE3-48E2-A08A-658BF4D7F6F0}" destId="{F92D4E83-3EA5-4578-A120-494E5CF234EC}" srcOrd="0" destOrd="0" parTransId="{07AEBD0D-0108-4E16-BD6A-56D7077817CD}" sibTransId="{B0663C5F-5F6F-4473-869F-1F5B3449ED51}"/>
    <dgm:cxn modelId="{1EAD8803-9B42-4C98-B7E4-C2FEA80E7489}" type="presOf" srcId="{F92D4E83-3EA5-4578-A120-494E5CF234EC}" destId="{6B1B23DB-19BF-42CB-965D-A53519D417B0}" srcOrd="0" destOrd="0" presId="urn:microsoft.com/office/officeart/2005/8/layout/arrow5"/>
    <dgm:cxn modelId="{AECC594B-219F-4F28-B153-8B66C87D8D73}" type="presParOf" srcId="{6ED86350-8CD1-46FC-8CF2-B31B54E70AFF}" destId="{6B1B23DB-19BF-42CB-965D-A53519D417B0}" srcOrd="0" destOrd="0" presId="urn:microsoft.com/office/officeart/2005/8/layout/arrow5"/>
    <dgm:cxn modelId="{BF456CC4-B272-499B-A9C4-95813A847CE6}" type="presParOf" srcId="{6ED86350-8CD1-46FC-8CF2-B31B54E70AFF}" destId="{BF597152-3F01-49D0-94A5-E5074FA611D2}" srcOrd="1" destOrd="0" presId="urn:microsoft.com/office/officeart/2005/8/layout/arrow5"/>
  </dgm:cxnLst>
  <dgm:bg/>
  <dgm:whole/>
</dgm:dataModel>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61C664-1111-4F8C-8E5D-702C8E636B23}" type="datetimeFigureOut">
              <a:rPr lang="en-US" smtClean="0"/>
              <a:pPr/>
              <a:t>7/22/2012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F0C341-F696-4E30-803E-16468AD0B85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F0C341-F696-4E30-803E-16468AD0B85E}"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F0C341-F696-4E30-803E-16468AD0B85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F0C341-F696-4E30-803E-16468AD0B85E}"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F0C341-F696-4E30-803E-16468AD0B85E}"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F0C341-F696-4E30-803E-16468AD0B85E}"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F0C341-F696-4E30-803E-16468AD0B85E}"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F0C341-F696-4E30-803E-16468AD0B85E}"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1F0C341-F696-4E30-803E-16468AD0B85E}"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F0C341-F696-4E30-803E-16468AD0B85E}"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F0C341-F696-4E30-803E-16468AD0B85E}"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F0C341-F696-4E30-803E-16468AD0B85E}"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F0C341-F696-4E30-803E-16468AD0B85E}"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F0C341-F696-4E30-803E-16468AD0B85E}"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F0C341-F696-4E30-803E-16468AD0B85E}"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F0C341-F696-4E30-803E-16468AD0B85E}"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F0C341-F696-4E30-803E-16468AD0B85E}"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F0C341-F696-4E30-803E-16468AD0B85E}"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F0C341-F696-4E30-803E-16468AD0B85E}"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F0C341-F696-4E30-803E-16468AD0B85E}" type="slidenum">
              <a:rPr lang="en-US" smtClean="0"/>
              <a:pPr/>
              <a:t>26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F0C341-F696-4E30-803E-16468AD0B85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F0C341-F696-4E30-803E-16468AD0B85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F0C341-F696-4E30-803E-16468AD0B85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F0C341-F696-4E30-803E-16468AD0B85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F0C341-F696-4E30-803E-16468AD0B85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F0C341-F696-4E30-803E-16468AD0B85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F0C341-F696-4E30-803E-16468AD0B85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24E10986-2CD5-4A63-8EBC-48F55151F864}" type="datetimeFigureOut">
              <a:rPr lang="en-US" smtClean="0"/>
              <a:pPr/>
              <a:t>7/22/2012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D25D06D8-DF39-45D4-A922-4F60F19FC637}"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4E10986-2CD5-4A63-8EBC-48F55151F864}" type="datetimeFigureOut">
              <a:rPr lang="en-US" smtClean="0"/>
              <a:pPr/>
              <a:t>7/22/2012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5D06D8-DF39-45D4-A922-4F60F19FC637}" type="slidenum">
              <a:rPr lang="en-US" smtClean="0"/>
              <a:pPr/>
              <a:t>‹#›</a:t>
            </a:fld>
            <a:endParaRPr lang="en-US"/>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4E10986-2CD5-4A63-8EBC-48F55151F864}" type="datetimeFigureOut">
              <a:rPr lang="en-US" smtClean="0"/>
              <a:pPr/>
              <a:t>7/22/2012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5D06D8-DF39-45D4-A922-4F60F19FC637}" type="slidenum">
              <a:rPr lang="en-US" smtClean="0"/>
              <a:pPr/>
              <a:t>‹#›</a:t>
            </a:fld>
            <a:endParaRPr lang="en-US"/>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24E10986-2CD5-4A63-8EBC-48F55151F864}" type="datetimeFigureOut">
              <a:rPr lang="en-US" smtClean="0"/>
              <a:pPr/>
              <a:t>7/22/2012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5D06D8-DF39-45D4-A922-4F60F19FC637}" type="slidenum">
              <a:rPr lang="en-US" smtClean="0"/>
              <a:pPr/>
              <a:t>‹#›</a:t>
            </a:fld>
            <a:endParaRPr lang="en-US"/>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4E10986-2CD5-4A63-8EBC-48F55151F864}" type="datetimeFigureOut">
              <a:rPr lang="en-US" smtClean="0"/>
              <a:pPr/>
              <a:t>7/22/2012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D25D06D8-DF39-45D4-A922-4F60F19FC63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4E10986-2CD5-4A63-8EBC-48F55151F864}" type="datetimeFigureOut">
              <a:rPr lang="en-US" smtClean="0"/>
              <a:pPr/>
              <a:t>7/22/2012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5D06D8-DF39-45D4-A922-4F60F19FC637}" type="slidenum">
              <a:rPr lang="en-US" smtClean="0"/>
              <a:pPr/>
              <a:t>‹#›</a:t>
            </a:fld>
            <a:endParaRPr lang="en-US"/>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4E10986-2CD5-4A63-8EBC-48F55151F864}" type="datetimeFigureOut">
              <a:rPr lang="en-US" smtClean="0"/>
              <a:pPr/>
              <a:t>7/22/2012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5D06D8-DF39-45D4-A922-4F60F19FC637}" type="slidenum">
              <a:rPr lang="en-US" smtClean="0"/>
              <a:pPr/>
              <a:t>‹#›</a:t>
            </a:fld>
            <a:endParaRPr lang="en-US"/>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4E10986-2CD5-4A63-8EBC-48F55151F864}" type="datetimeFigureOut">
              <a:rPr lang="en-US" smtClean="0"/>
              <a:pPr/>
              <a:t>7/22/2012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5D06D8-DF39-45D4-A922-4F60F19FC637}" type="slidenum">
              <a:rPr lang="en-US" smtClean="0"/>
              <a:pPr/>
              <a:t>‹#›</a:t>
            </a:fld>
            <a:endParaRPr lang="en-US"/>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10986-2CD5-4A63-8EBC-48F55151F864}" type="datetimeFigureOut">
              <a:rPr lang="en-US" smtClean="0"/>
              <a:pPr/>
              <a:t>7/22/2012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5D06D8-DF39-45D4-A922-4F60F19FC637}" type="slidenum">
              <a:rPr lang="en-US" smtClean="0"/>
              <a:pPr/>
              <a:t>‹#›</a:t>
            </a:fld>
            <a:endParaRPr lang="en-US"/>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4E10986-2CD5-4A63-8EBC-48F55151F864}" type="datetimeFigureOut">
              <a:rPr lang="en-US" smtClean="0"/>
              <a:pPr/>
              <a:t>7/22/2012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5D06D8-DF39-45D4-A922-4F60F19FC637}" type="slidenum">
              <a:rPr lang="en-US" smtClean="0"/>
              <a:pPr/>
              <a:t>‹#›</a:t>
            </a:fld>
            <a:endParaRPr lang="en-US"/>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4E10986-2CD5-4A63-8EBC-48F55151F864}" type="datetimeFigureOut">
              <a:rPr lang="en-US" smtClean="0"/>
              <a:pPr/>
              <a:t>7/22/2012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5D06D8-DF39-45D4-A922-4F60F19FC637}" type="slidenum">
              <a:rPr lang="en-US" smtClean="0"/>
              <a:pPr/>
              <a:t>‹#›</a:t>
            </a:fld>
            <a:endParaRPr lang="en-US"/>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4E10986-2CD5-4A63-8EBC-48F55151F864}" type="datetimeFigureOut">
              <a:rPr lang="en-US" smtClean="0"/>
              <a:pPr/>
              <a:t>7/22/2012</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25D06D8-DF39-45D4-A922-4F60F19FC637}"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p:wedge/>
  </p:transition>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3600451"/>
          </a:xfrm>
        </p:spPr>
        <p:txBody>
          <a:bodyPr>
            <a:noAutofit/>
          </a:bodyPr>
          <a:lstStyle/>
          <a:p>
            <a:r>
              <a:rPr lang="en-US" sz="2800" b="1" dirty="0"/>
              <a:t>ASUHAN KEPERAWATAN  PADA </a:t>
            </a:r>
            <a:r>
              <a:rPr lang="en-US" sz="2800" b="1" dirty="0" smtClean="0"/>
              <a:t>NY S</a:t>
            </a:r>
            <a:r>
              <a:rPr lang="id-ID" sz="2800" b="1" dirty="0" smtClean="0"/>
              <a:t> </a:t>
            </a:r>
            <a:r>
              <a:rPr lang="en-US" sz="2800" dirty="0"/>
              <a:t/>
            </a:r>
            <a:br>
              <a:rPr lang="en-US" sz="2800" dirty="0"/>
            </a:br>
            <a:r>
              <a:rPr lang="en-US" sz="2800" b="1" dirty="0" smtClean="0"/>
              <a:t>DENGAN  </a:t>
            </a:r>
            <a:r>
              <a:rPr lang="en-US" sz="2800" b="1" dirty="0"/>
              <a:t>TUMOR OTAK DI PAVILIUN VII A </a:t>
            </a:r>
            <a:r>
              <a:rPr lang="en-US" sz="2800" dirty="0"/>
              <a:t/>
            </a:r>
            <a:br>
              <a:rPr lang="en-US" sz="2800" dirty="0"/>
            </a:br>
            <a:r>
              <a:rPr lang="en-US" sz="2800" b="1" dirty="0"/>
              <a:t> RUMKITAL </a:t>
            </a:r>
            <a:r>
              <a:rPr lang="id-ID" sz="2800" b="1" dirty="0"/>
              <a:t>D</a:t>
            </a:r>
            <a:r>
              <a:rPr lang="en-US" sz="2800" b="1" dirty="0"/>
              <a:t>r. RAMELAN </a:t>
            </a:r>
            <a:r>
              <a:rPr lang="en-US" sz="2800" dirty="0"/>
              <a:t/>
            </a:r>
            <a:br>
              <a:rPr lang="en-US" sz="2800" dirty="0"/>
            </a:br>
            <a:r>
              <a:rPr lang="en-US" sz="2800" b="1" dirty="0"/>
              <a:t>SURABAYA</a:t>
            </a:r>
            <a:endParaRPr lang="en-US" sz="2800" dirty="0"/>
          </a:p>
        </p:txBody>
      </p:sp>
      <p:sp>
        <p:nvSpPr>
          <p:cNvPr id="3" name="Subtitle 2"/>
          <p:cNvSpPr>
            <a:spLocks noGrp="1"/>
          </p:cNvSpPr>
          <p:nvPr>
            <p:ph type="subTitle" idx="1"/>
          </p:nvPr>
        </p:nvSpPr>
        <p:spPr>
          <a:xfrm>
            <a:off x="1371600" y="3714752"/>
            <a:ext cx="6400800" cy="2214578"/>
          </a:xfrm>
        </p:spPr>
        <p:txBody>
          <a:bodyPr>
            <a:noAutofit/>
          </a:bodyPr>
          <a:lstStyle/>
          <a:p>
            <a:r>
              <a:rPr lang="en-US" sz="1200" b="1" dirty="0" err="1"/>
              <a:t>Oleh</a:t>
            </a:r>
            <a:r>
              <a:rPr lang="en-US" sz="1200" b="1" dirty="0"/>
              <a:t> </a:t>
            </a:r>
            <a:r>
              <a:rPr lang="en-US" sz="1200" b="1" dirty="0" smtClean="0"/>
              <a:t>:</a:t>
            </a:r>
            <a:endParaRPr lang="en-US" sz="1200" dirty="0"/>
          </a:p>
          <a:p>
            <a:r>
              <a:rPr lang="en-US" sz="1200" b="1" u="sng" dirty="0"/>
              <a:t>CHOLILAH</a:t>
            </a:r>
            <a:endParaRPr lang="en-US" sz="1200" dirty="0"/>
          </a:p>
          <a:p>
            <a:r>
              <a:rPr lang="en-US" sz="1200" b="1" dirty="0" smtClean="0"/>
              <a:t>    NIM </a:t>
            </a:r>
            <a:r>
              <a:rPr lang="en-US" sz="1200" b="1" dirty="0"/>
              <a:t>: 092.0097 </a:t>
            </a:r>
            <a:r>
              <a:rPr lang="en-US" sz="1200" b="1" dirty="0" smtClean="0"/>
              <a:t>B</a:t>
            </a:r>
            <a:r>
              <a:rPr lang="id-ID" sz="2800" b="1" dirty="0"/>
              <a:t>  </a:t>
            </a:r>
            <a:endParaRPr lang="en-US" sz="2800" dirty="0"/>
          </a:p>
          <a:p>
            <a:r>
              <a:rPr lang="en-US" sz="2400" b="1" dirty="0"/>
              <a:t>PROGRAM STUDI DIII KEPERAWATAN</a:t>
            </a:r>
            <a:endParaRPr lang="en-US" sz="2400" dirty="0"/>
          </a:p>
          <a:p>
            <a:r>
              <a:rPr lang="en-US" sz="2400" b="1" dirty="0"/>
              <a:t>SEKOLAH TINGGI ILMU KESEHATAN HANG TUAH </a:t>
            </a:r>
            <a:endParaRPr lang="en-US" sz="2400" dirty="0"/>
          </a:p>
          <a:p>
            <a:r>
              <a:rPr lang="en-US" sz="2400" b="1" dirty="0"/>
              <a:t>SURABAYA</a:t>
            </a:r>
            <a:endParaRPr lang="en-US" sz="2400" dirty="0"/>
          </a:p>
          <a:p>
            <a:r>
              <a:rPr lang="en-US" sz="2400" b="1" dirty="0"/>
              <a:t>2012</a:t>
            </a:r>
            <a:endParaRPr lang="en-US" sz="2400" dirty="0"/>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smtClean="0"/>
              <a:t>BAB III</a:t>
            </a:r>
            <a:endParaRPr lang="en-US" sz="1800" dirty="0"/>
          </a:p>
        </p:txBody>
      </p:sp>
      <p:sp>
        <p:nvSpPr>
          <p:cNvPr id="3" name="Content Placeholder 2"/>
          <p:cNvSpPr>
            <a:spLocks noGrp="1"/>
          </p:cNvSpPr>
          <p:nvPr>
            <p:ph idx="1"/>
          </p:nvPr>
        </p:nvSpPr>
        <p:spPr/>
        <p:txBody>
          <a:bodyPr>
            <a:normAutofit/>
          </a:bodyPr>
          <a:lstStyle/>
          <a:p>
            <a:r>
              <a:rPr lang="en-US" sz="2000" dirty="0" smtClean="0"/>
              <a:t> </a:t>
            </a:r>
            <a:r>
              <a:rPr lang="en-US" sz="2000" dirty="0" err="1" smtClean="0"/>
              <a:t>Konsep</a:t>
            </a:r>
            <a:r>
              <a:rPr lang="en-US" sz="2000" dirty="0" smtClean="0"/>
              <a:t> </a:t>
            </a:r>
            <a:r>
              <a:rPr lang="en-US" sz="2000" dirty="0" err="1" smtClean="0"/>
              <a:t>diri</a:t>
            </a:r>
            <a:r>
              <a:rPr lang="en-US" sz="2000" dirty="0" smtClean="0"/>
              <a:t> </a:t>
            </a:r>
          </a:p>
          <a:p>
            <a:r>
              <a:rPr lang="en-US" sz="2000" dirty="0" smtClean="0"/>
              <a:t>1). </a:t>
            </a:r>
            <a:r>
              <a:rPr lang="en-US" sz="2000" dirty="0" err="1" smtClean="0"/>
              <a:t>Gambaran</a:t>
            </a:r>
            <a:r>
              <a:rPr lang="en-US" sz="2000" dirty="0" smtClean="0"/>
              <a:t> </a:t>
            </a:r>
            <a:r>
              <a:rPr lang="en-US" sz="2000" dirty="0" err="1" smtClean="0"/>
              <a:t>diri</a:t>
            </a:r>
            <a:r>
              <a:rPr lang="en-US" sz="2000" dirty="0" smtClean="0"/>
              <a:t> : </a:t>
            </a:r>
            <a:r>
              <a:rPr lang="en-US" sz="2000" dirty="0" err="1" smtClean="0"/>
              <a:t>klien</a:t>
            </a:r>
            <a:r>
              <a:rPr lang="en-US" sz="2000" dirty="0" smtClean="0"/>
              <a:t> </a:t>
            </a:r>
            <a:r>
              <a:rPr lang="en-US" sz="2000" dirty="0" err="1" smtClean="0"/>
              <a:t>menyukai</a:t>
            </a:r>
            <a:r>
              <a:rPr lang="en-US" sz="2000" dirty="0" smtClean="0"/>
              <a:t> </a:t>
            </a:r>
            <a:r>
              <a:rPr lang="en-US" sz="2000" dirty="0" err="1" smtClean="0"/>
              <a:t>semua</a:t>
            </a:r>
            <a:r>
              <a:rPr lang="en-US" sz="2000" dirty="0" smtClean="0"/>
              <a:t> </a:t>
            </a:r>
            <a:r>
              <a:rPr lang="en-US" sz="2000" dirty="0" err="1" smtClean="0"/>
              <a:t>bagian</a:t>
            </a:r>
            <a:r>
              <a:rPr lang="en-US" sz="2000" dirty="0" smtClean="0"/>
              <a:t> </a:t>
            </a:r>
            <a:r>
              <a:rPr lang="en-US" sz="2000" dirty="0" err="1" smtClean="0"/>
              <a:t>tubuhnya</a:t>
            </a:r>
            <a:r>
              <a:rPr lang="en-US" sz="2000" dirty="0" smtClean="0"/>
              <a:t> </a:t>
            </a:r>
            <a:r>
              <a:rPr lang="en-US" sz="2000" dirty="0" err="1" smtClean="0"/>
              <a:t>karena</a:t>
            </a:r>
            <a:r>
              <a:rPr lang="en-US" sz="2000" dirty="0" smtClean="0"/>
              <a:t>   </a:t>
            </a:r>
            <a:r>
              <a:rPr lang="en-US" sz="2000" dirty="0" err="1" smtClean="0"/>
              <a:t>tubuhnya</a:t>
            </a:r>
            <a:r>
              <a:rPr lang="en-US" sz="2000" dirty="0" smtClean="0"/>
              <a:t> yang </a:t>
            </a:r>
            <a:r>
              <a:rPr lang="en-US" sz="2000" dirty="0" err="1" smtClean="0"/>
              <a:t>menciptakan</a:t>
            </a:r>
            <a:r>
              <a:rPr lang="en-US" sz="2000" dirty="0" smtClean="0"/>
              <a:t> </a:t>
            </a:r>
            <a:r>
              <a:rPr lang="en-US" sz="2000" dirty="0" err="1" smtClean="0"/>
              <a:t>adalah</a:t>
            </a:r>
            <a:r>
              <a:rPr lang="en-US" sz="2000" dirty="0" smtClean="0"/>
              <a:t> </a:t>
            </a:r>
            <a:r>
              <a:rPr lang="en-US" sz="2000" dirty="0" err="1" smtClean="0"/>
              <a:t>tuhan</a:t>
            </a:r>
            <a:r>
              <a:rPr lang="en-US" sz="2000" dirty="0" smtClean="0"/>
              <a:t> yang </a:t>
            </a:r>
            <a:r>
              <a:rPr lang="en-US" sz="2000" dirty="0" err="1" smtClean="0"/>
              <a:t>maha</a:t>
            </a:r>
            <a:r>
              <a:rPr lang="en-US" sz="2000" dirty="0" smtClean="0"/>
              <a:t> </a:t>
            </a:r>
            <a:r>
              <a:rPr lang="en-US" sz="2000" dirty="0" err="1" smtClean="0"/>
              <a:t>esa</a:t>
            </a:r>
            <a:r>
              <a:rPr lang="en-US" sz="2000" dirty="0" smtClean="0"/>
              <a:t>.</a:t>
            </a:r>
          </a:p>
          <a:p>
            <a:r>
              <a:rPr lang="en-US" sz="2000" dirty="0" smtClean="0"/>
              <a:t>2). </a:t>
            </a:r>
            <a:r>
              <a:rPr lang="en-US" sz="2000" dirty="0" err="1" smtClean="0"/>
              <a:t>Peran</a:t>
            </a:r>
            <a:r>
              <a:rPr lang="en-US" sz="2000" dirty="0" smtClean="0"/>
              <a:t> </a:t>
            </a:r>
            <a:r>
              <a:rPr lang="en-US" sz="2000" dirty="0" err="1" smtClean="0"/>
              <a:t>diri</a:t>
            </a:r>
            <a:r>
              <a:rPr lang="en-US" sz="2000" dirty="0" smtClean="0"/>
              <a:t> : </a:t>
            </a:r>
            <a:r>
              <a:rPr lang="en-US" sz="2000" dirty="0" err="1" smtClean="0"/>
              <a:t>klien</a:t>
            </a:r>
            <a:r>
              <a:rPr lang="en-US" sz="2000" dirty="0" smtClean="0"/>
              <a:t> </a:t>
            </a:r>
            <a:r>
              <a:rPr lang="en-US" sz="2000" dirty="0" err="1" smtClean="0"/>
              <a:t>adalah</a:t>
            </a:r>
            <a:r>
              <a:rPr lang="en-US" sz="2000" dirty="0" smtClean="0"/>
              <a:t> </a:t>
            </a:r>
            <a:r>
              <a:rPr lang="en-US" sz="2000" dirty="0" err="1" smtClean="0"/>
              <a:t>seorang</a:t>
            </a:r>
            <a:r>
              <a:rPr lang="en-US" sz="2000" dirty="0" smtClean="0"/>
              <a:t> </a:t>
            </a:r>
            <a:r>
              <a:rPr lang="en-US" sz="2000" dirty="0" err="1" smtClean="0"/>
              <a:t>ibu</a:t>
            </a:r>
            <a:r>
              <a:rPr lang="en-US" sz="2000" dirty="0" smtClean="0"/>
              <a:t> </a:t>
            </a:r>
            <a:r>
              <a:rPr lang="en-US" sz="2000" dirty="0" err="1" smtClean="0"/>
              <a:t>dari</a:t>
            </a:r>
            <a:r>
              <a:rPr lang="en-US" sz="2000" dirty="0" smtClean="0"/>
              <a:t> 2 </a:t>
            </a:r>
            <a:r>
              <a:rPr lang="en-US" sz="2000" dirty="0" err="1" smtClean="0"/>
              <a:t>orang</a:t>
            </a:r>
            <a:r>
              <a:rPr lang="en-US" sz="2000" dirty="0" smtClean="0"/>
              <a:t> </a:t>
            </a:r>
            <a:r>
              <a:rPr lang="en-US" sz="2000" dirty="0" err="1" smtClean="0"/>
              <a:t>anaknya</a:t>
            </a:r>
            <a:r>
              <a:rPr lang="en-US" sz="2000" dirty="0" smtClean="0"/>
              <a:t> </a:t>
            </a:r>
            <a:r>
              <a:rPr lang="en-US" sz="2000" dirty="0" err="1" smtClean="0"/>
              <a:t>dan</a:t>
            </a:r>
            <a:r>
              <a:rPr lang="en-US" sz="2000" dirty="0" smtClean="0"/>
              <a:t> </a:t>
            </a:r>
            <a:r>
              <a:rPr lang="en-US" sz="2000" dirty="0" err="1" smtClean="0"/>
              <a:t>seorang</a:t>
            </a:r>
            <a:r>
              <a:rPr lang="en-US" sz="2000" dirty="0" smtClean="0"/>
              <a:t> guru </a:t>
            </a:r>
            <a:r>
              <a:rPr lang="en-US" sz="2000" dirty="0" err="1" smtClean="0"/>
              <a:t>bagi</a:t>
            </a:r>
            <a:r>
              <a:rPr lang="en-US" sz="2000" dirty="0" smtClean="0"/>
              <a:t> </a:t>
            </a:r>
            <a:r>
              <a:rPr lang="en-US" sz="2000" dirty="0" err="1" smtClean="0"/>
              <a:t>murid-muridnya</a:t>
            </a:r>
            <a:r>
              <a:rPr lang="en-US" sz="2000" dirty="0" smtClean="0"/>
              <a:t>.</a:t>
            </a:r>
          </a:p>
          <a:p>
            <a:r>
              <a:rPr lang="en-US" sz="2000" dirty="0" smtClean="0"/>
              <a:t>3). </a:t>
            </a:r>
            <a:r>
              <a:rPr lang="en-US" sz="2000" dirty="0" err="1" smtClean="0"/>
              <a:t>Identitas</a:t>
            </a:r>
            <a:r>
              <a:rPr lang="en-US" sz="2000" dirty="0" smtClean="0"/>
              <a:t> </a:t>
            </a:r>
            <a:r>
              <a:rPr lang="en-US" sz="2000" dirty="0" err="1" smtClean="0"/>
              <a:t>diri</a:t>
            </a:r>
            <a:r>
              <a:rPr lang="en-US" sz="2000" dirty="0" smtClean="0"/>
              <a:t> : </a:t>
            </a:r>
            <a:r>
              <a:rPr lang="en-US" sz="2000" dirty="0" err="1" smtClean="0"/>
              <a:t>klien</a:t>
            </a:r>
            <a:r>
              <a:rPr lang="en-US" sz="2000" dirty="0" smtClean="0"/>
              <a:t> </a:t>
            </a:r>
            <a:r>
              <a:rPr lang="en-US" sz="2000" dirty="0" err="1" smtClean="0"/>
              <a:t>seorang</a:t>
            </a:r>
            <a:r>
              <a:rPr lang="en-US" sz="2000" dirty="0" smtClean="0"/>
              <a:t> </a:t>
            </a:r>
            <a:r>
              <a:rPr lang="en-US" sz="2000" dirty="0" err="1" smtClean="0"/>
              <a:t>perempuan</a:t>
            </a:r>
            <a:r>
              <a:rPr lang="en-US" sz="2000" dirty="0" smtClean="0"/>
              <a:t> ,</a:t>
            </a:r>
            <a:r>
              <a:rPr lang="en-US" sz="2000" dirty="0" err="1" smtClean="0"/>
              <a:t>anak</a:t>
            </a:r>
            <a:r>
              <a:rPr lang="en-US" sz="2000" dirty="0" smtClean="0"/>
              <a:t> </a:t>
            </a:r>
            <a:r>
              <a:rPr lang="en-US" sz="2000" dirty="0" err="1" smtClean="0"/>
              <a:t>kedua</a:t>
            </a:r>
            <a:r>
              <a:rPr lang="en-US" sz="2000" dirty="0" smtClean="0"/>
              <a:t> </a:t>
            </a:r>
            <a:r>
              <a:rPr lang="en-US" sz="2000" dirty="0" err="1" smtClean="0"/>
              <a:t>dari</a:t>
            </a:r>
            <a:r>
              <a:rPr lang="en-US" sz="2000" dirty="0" smtClean="0"/>
              <a:t> 3 </a:t>
            </a:r>
            <a:r>
              <a:rPr lang="en-US" sz="2000" dirty="0" err="1" smtClean="0"/>
              <a:t>bersaudara</a:t>
            </a:r>
            <a:r>
              <a:rPr lang="en-US" sz="2000" dirty="0" smtClean="0"/>
              <a:t> </a:t>
            </a:r>
            <a:r>
              <a:rPr lang="en-US" sz="2000" dirty="0" err="1" smtClean="0"/>
              <a:t>dan</a:t>
            </a:r>
            <a:r>
              <a:rPr lang="en-US" sz="2000" dirty="0" smtClean="0"/>
              <a:t> </a:t>
            </a:r>
            <a:r>
              <a:rPr lang="en-US" sz="2000" dirty="0" err="1" smtClean="0"/>
              <a:t>sekarang</a:t>
            </a:r>
            <a:r>
              <a:rPr lang="en-US" sz="2000" dirty="0" smtClean="0"/>
              <a:t> </a:t>
            </a:r>
            <a:r>
              <a:rPr lang="en-US" sz="2000" dirty="0" err="1" smtClean="0"/>
              <a:t>sudah</a:t>
            </a:r>
            <a:r>
              <a:rPr lang="en-US" sz="2000" dirty="0" smtClean="0"/>
              <a:t> </a:t>
            </a:r>
            <a:r>
              <a:rPr lang="en-US" sz="2000" dirty="0" err="1" smtClean="0"/>
              <a:t>memiliki</a:t>
            </a:r>
            <a:r>
              <a:rPr lang="en-US" sz="2000" dirty="0" smtClean="0"/>
              <a:t> 2 </a:t>
            </a:r>
            <a:r>
              <a:rPr lang="en-US" sz="2000" dirty="0" err="1" smtClean="0"/>
              <a:t>orang</a:t>
            </a:r>
            <a:r>
              <a:rPr lang="en-US" sz="2000" dirty="0" smtClean="0"/>
              <a:t> </a:t>
            </a:r>
            <a:r>
              <a:rPr lang="en-US" sz="2000" dirty="0" err="1" smtClean="0"/>
              <a:t>anak</a:t>
            </a:r>
            <a:r>
              <a:rPr lang="en-US" sz="2000" dirty="0" smtClean="0"/>
              <a:t>, </a:t>
            </a:r>
            <a:r>
              <a:rPr lang="en-US" sz="2000" dirty="0" err="1" smtClean="0"/>
              <a:t>laki-laki</a:t>
            </a:r>
            <a:r>
              <a:rPr lang="en-US" sz="2000" dirty="0" smtClean="0"/>
              <a:t> </a:t>
            </a:r>
            <a:r>
              <a:rPr lang="en-US" sz="2000" dirty="0" err="1" smtClean="0"/>
              <a:t>dan</a:t>
            </a:r>
            <a:r>
              <a:rPr lang="en-US" sz="2000" dirty="0" smtClean="0"/>
              <a:t> </a:t>
            </a:r>
            <a:r>
              <a:rPr lang="en-US" sz="2000" dirty="0" err="1" smtClean="0"/>
              <a:t>perempuan</a:t>
            </a:r>
            <a:r>
              <a:rPr lang="en-US" sz="2000" dirty="0" smtClean="0"/>
              <a:t>.</a:t>
            </a:r>
          </a:p>
          <a:p>
            <a:r>
              <a:rPr lang="en-US" sz="2000" dirty="0" smtClean="0"/>
              <a:t>4). </a:t>
            </a:r>
            <a:r>
              <a:rPr lang="id-ID" sz="2000" dirty="0" smtClean="0"/>
              <a:t>Ideal diri : klien ingin cepat sembuh dan pulang</a:t>
            </a:r>
            <a:endParaRPr lang="en-US" sz="2000" dirty="0" smtClean="0"/>
          </a:p>
          <a:p>
            <a:r>
              <a:rPr lang="en-US" sz="2000" dirty="0" smtClean="0"/>
              <a:t>5). </a:t>
            </a:r>
            <a:r>
              <a:rPr lang="en-US" sz="2000" dirty="0" err="1" smtClean="0"/>
              <a:t>Harga</a:t>
            </a:r>
            <a:r>
              <a:rPr lang="en-US" sz="2000" dirty="0" smtClean="0"/>
              <a:t> </a:t>
            </a:r>
            <a:r>
              <a:rPr lang="en-US" sz="2000" dirty="0" err="1" smtClean="0"/>
              <a:t>diri</a:t>
            </a:r>
            <a:r>
              <a:rPr lang="en-US" sz="2000" dirty="0" smtClean="0"/>
              <a:t> : </a:t>
            </a:r>
            <a:r>
              <a:rPr lang="en-US" sz="2000" dirty="0" err="1" smtClean="0"/>
              <a:t>klien</a:t>
            </a:r>
            <a:r>
              <a:rPr lang="en-US" sz="2000" dirty="0" smtClean="0"/>
              <a:t> </a:t>
            </a:r>
            <a:r>
              <a:rPr lang="en-US" sz="2000" dirty="0" err="1" smtClean="0"/>
              <a:t>mengatakan</a:t>
            </a:r>
            <a:r>
              <a:rPr lang="en-US" sz="2000" dirty="0" smtClean="0"/>
              <a:t> </a:t>
            </a:r>
            <a:r>
              <a:rPr lang="en-US" sz="2000" dirty="0" err="1" smtClean="0"/>
              <a:t>malu</a:t>
            </a:r>
            <a:r>
              <a:rPr lang="en-US" sz="2000" dirty="0" smtClean="0"/>
              <a:t> </a:t>
            </a:r>
            <a:r>
              <a:rPr lang="en-US" sz="2000" dirty="0" err="1" smtClean="0"/>
              <a:t>kalau</a:t>
            </a:r>
            <a:r>
              <a:rPr lang="en-US" sz="2000" dirty="0" smtClean="0"/>
              <a:t> </a:t>
            </a:r>
            <a:r>
              <a:rPr lang="en-US" sz="2000" dirty="0" err="1" smtClean="0"/>
              <a:t>mengajar</a:t>
            </a:r>
            <a:r>
              <a:rPr lang="en-US" sz="2000" dirty="0" smtClean="0"/>
              <a:t> </a:t>
            </a:r>
            <a:r>
              <a:rPr lang="en-US" sz="2000" dirty="0" err="1" smtClean="0"/>
              <a:t>dan</a:t>
            </a:r>
            <a:r>
              <a:rPr lang="en-US" sz="2000" dirty="0" smtClean="0"/>
              <a:t> </a:t>
            </a:r>
            <a:r>
              <a:rPr lang="en-US" sz="2000" dirty="0" err="1" smtClean="0"/>
              <a:t>bertemu</a:t>
            </a:r>
            <a:r>
              <a:rPr lang="en-US" sz="2000" dirty="0" smtClean="0"/>
              <a:t>   </a:t>
            </a:r>
            <a:r>
              <a:rPr lang="en-US" sz="2000" dirty="0" err="1" smtClean="0"/>
              <a:t>dengan</a:t>
            </a:r>
            <a:r>
              <a:rPr lang="en-US" sz="2000" dirty="0" smtClean="0"/>
              <a:t> </a:t>
            </a:r>
            <a:r>
              <a:rPr lang="en-US" sz="2000" dirty="0" err="1" smtClean="0"/>
              <a:t>teman</a:t>
            </a:r>
            <a:r>
              <a:rPr lang="en-US" sz="2000" dirty="0" smtClean="0"/>
              <a:t>, </a:t>
            </a:r>
            <a:r>
              <a:rPr lang="en-US" sz="2000" dirty="0" err="1" smtClean="0"/>
              <a:t>murid</a:t>
            </a:r>
            <a:r>
              <a:rPr lang="en-US" sz="2000" dirty="0" smtClean="0"/>
              <a:t> </a:t>
            </a:r>
            <a:r>
              <a:rPr lang="en-US" sz="2000" dirty="0" err="1" smtClean="0"/>
              <a:t>dan</a:t>
            </a:r>
            <a:r>
              <a:rPr lang="en-US" sz="2000" dirty="0" smtClean="0"/>
              <a:t> </a:t>
            </a:r>
            <a:r>
              <a:rPr lang="en-US" sz="2000" dirty="0" err="1" smtClean="0"/>
              <a:t>tetangganya</a:t>
            </a:r>
            <a:r>
              <a:rPr lang="en-US" sz="2000" dirty="0" smtClean="0"/>
              <a:t>.</a:t>
            </a:r>
          </a:p>
          <a:p>
            <a:endParaRPr lang="en-US" dirty="0"/>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smtClean="0"/>
              <a:t>BAB III</a:t>
            </a:r>
            <a:endParaRPr lang="en-US" sz="1800" dirty="0"/>
          </a:p>
        </p:txBody>
      </p:sp>
      <p:sp>
        <p:nvSpPr>
          <p:cNvPr id="3" name="Content Placeholder 2"/>
          <p:cNvSpPr>
            <a:spLocks noGrp="1"/>
          </p:cNvSpPr>
          <p:nvPr>
            <p:ph idx="1"/>
          </p:nvPr>
        </p:nvSpPr>
        <p:spPr/>
        <p:txBody>
          <a:bodyPr>
            <a:normAutofit/>
          </a:bodyPr>
          <a:lstStyle/>
          <a:p>
            <a:r>
              <a:rPr lang="id-ID" sz="2000" b="1" dirty="0" smtClean="0"/>
              <a:t>Analisa Data</a:t>
            </a:r>
            <a:endParaRPr lang="en-US" sz="2000" b="1" dirty="0" smtClean="0"/>
          </a:p>
          <a:p>
            <a:r>
              <a:rPr lang="id-ID" sz="2000" b="1" dirty="0" smtClean="0"/>
              <a:t>Diagnosa Keperawatan</a:t>
            </a:r>
            <a:endParaRPr lang="en-US" sz="2000" b="1" dirty="0" smtClean="0"/>
          </a:p>
          <a:p>
            <a:pPr lvl="0"/>
            <a:r>
              <a:rPr lang="en-US" sz="2000" dirty="0" err="1" smtClean="0"/>
              <a:t>Gangguan</a:t>
            </a:r>
            <a:r>
              <a:rPr lang="en-US" sz="2000" dirty="0" smtClean="0"/>
              <a:t> rasa </a:t>
            </a:r>
            <a:r>
              <a:rPr lang="en-US" sz="2000" dirty="0" err="1" smtClean="0"/>
              <a:t>nyaman</a:t>
            </a:r>
            <a:r>
              <a:rPr lang="en-US" sz="2000" dirty="0" smtClean="0"/>
              <a:t> </a:t>
            </a:r>
            <a:r>
              <a:rPr lang="en-US" sz="2000" dirty="0" err="1" smtClean="0"/>
              <a:t>nyeri</a:t>
            </a:r>
            <a:r>
              <a:rPr lang="en-US" sz="2000" dirty="0" smtClean="0"/>
              <a:t> </a:t>
            </a:r>
            <a:r>
              <a:rPr lang="en-US" sz="2000" dirty="0" err="1" smtClean="0"/>
              <a:t>berhubungan</a:t>
            </a:r>
            <a:r>
              <a:rPr lang="en-US" sz="2000" dirty="0" smtClean="0"/>
              <a:t> </a:t>
            </a:r>
            <a:r>
              <a:rPr lang="en-US" sz="2000" dirty="0" err="1" smtClean="0"/>
              <a:t>dengan</a:t>
            </a:r>
            <a:r>
              <a:rPr lang="en-US" sz="2000" dirty="0" smtClean="0"/>
              <a:t> </a:t>
            </a:r>
            <a:r>
              <a:rPr lang="en-US" sz="2000" dirty="0" err="1" smtClean="0"/>
              <a:t>perubahan</a:t>
            </a:r>
            <a:r>
              <a:rPr lang="en-US" sz="2000" dirty="0" smtClean="0"/>
              <a:t> </a:t>
            </a:r>
            <a:r>
              <a:rPr lang="en-US" sz="2000" dirty="0" err="1" smtClean="0"/>
              <a:t>struktur</a:t>
            </a:r>
            <a:r>
              <a:rPr lang="en-US" sz="2000" dirty="0" smtClean="0"/>
              <a:t> </a:t>
            </a:r>
            <a:r>
              <a:rPr lang="en-US" sz="2000" dirty="0" err="1" smtClean="0"/>
              <a:t>peka-nyeri</a:t>
            </a:r>
            <a:r>
              <a:rPr lang="en-US" sz="2000" dirty="0" smtClean="0"/>
              <a:t> </a:t>
            </a:r>
            <a:r>
              <a:rPr lang="en-US" sz="2000" dirty="0" err="1" smtClean="0"/>
              <a:t>rongga</a:t>
            </a:r>
            <a:r>
              <a:rPr lang="en-US" sz="2000" dirty="0" smtClean="0"/>
              <a:t> </a:t>
            </a:r>
            <a:r>
              <a:rPr lang="en-US" sz="2000" dirty="0" err="1" smtClean="0"/>
              <a:t>intrakranial</a:t>
            </a:r>
            <a:r>
              <a:rPr lang="en-US" sz="2000" dirty="0" smtClean="0"/>
              <a:t>.</a:t>
            </a:r>
          </a:p>
          <a:p>
            <a:pPr lvl="0"/>
            <a:r>
              <a:rPr lang="en-US" sz="2000" dirty="0" err="1" smtClean="0"/>
              <a:t>Resiko</a:t>
            </a:r>
            <a:r>
              <a:rPr lang="en-US" sz="2000" dirty="0" smtClean="0"/>
              <a:t> </a:t>
            </a:r>
            <a:r>
              <a:rPr lang="en-US" sz="2000" dirty="0" err="1" smtClean="0"/>
              <a:t>tinggi</a:t>
            </a:r>
            <a:r>
              <a:rPr lang="en-US" sz="2000" dirty="0" smtClean="0"/>
              <a:t> trauma  </a:t>
            </a:r>
            <a:r>
              <a:rPr lang="en-US" sz="2000" dirty="0" err="1" smtClean="0"/>
              <a:t>berhubungan</a:t>
            </a:r>
            <a:r>
              <a:rPr lang="en-US" sz="2000" dirty="0" smtClean="0"/>
              <a:t> </a:t>
            </a:r>
            <a:r>
              <a:rPr lang="en-US" sz="2000" dirty="0" err="1" smtClean="0"/>
              <a:t>dengan</a:t>
            </a:r>
            <a:r>
              <a:rPr lang="en-US" sz="2000" dirty="0" smtClean="0"/>
              <a:t> </a:t>
            </a:r>
            <a:r>
              <a:rPr lang="id-ID" sz="2000" dirty="0" smtClean="0"/>
              <a:t>Defisit </a:t>
            </a:r>
            <a:r>
              <a:rPr lang="en-US" sz="2000" dirty="0" err="1" smtClean="0"/>
              <a:t>lapang</a:t>
            </a:r>
            <a:r>
              <a:rPr lang="en-US" sz="2000" dirty="0" smtClean="0"/>
              <a:t> </a:t>
            </a:r>
            <a:r>
              <a:rPr lang="en-US" sz="2000" dirty="0" err="1" smtClean="0"/>
              <a:t>pandang</a:t>
            </a:r>
            <a:r>
              <a:rPr lang="en-US" sz="2000" dirty="0" smtClean="0"/>
              <a:t>. </a:t>
            </a:r>
          </a:p>
          <a:p>
            <a:pPr lvl="0"/>
            <a:r>
              <a:rPr lang="id-ID" sz="2000" dirty="0" smtClean="0"/>
              <a:t>Gangguan pola tidur berhubungan dengan </a:t>
            </a:r>
            <a:r>
              <a:rPr lang="en-US" sz="2000" dirty="0" err="1" smtClean="0"/>
              <a:t>nyeri</a:t>
            </a:r>
            <a:endParaRPr lang="en-US" sz="2000" dirty="0" smtClean="0"/>
          </a:p>
          <a:p>
            <a:pPr lvl="0"/>
            <a:r>
              <a:rPr lang="id-ID" sz="2000" dirty="0" smtClean="0"/>
              <a:t> </a:t>
            </a:r>
            <a:r>
              <a:rPr lang="en-US" sz="2000" dirty="0" err="1" smtClean="0"/>
              <a:t>Defisit</a:t>
            </a:r>
            <a:r>
              <a:rPr lang="en-US" sz="2000" dirty="0" smtClean="0"/>
              <a:t> </a:t>
            </a:r>
            <a:r>
              <a:rPr lang="en-US" sz="2000" dirty="0" err="1" smtClean="0"/>
              <a:t>perawatan</a:t>
            </a:r>
            <a:r>
              <a:rPr lang="en-US" sz="2000" dirty="0" smtClean="0"/>
              <a:t> </a:t>
            </a:r>
            <a:r>
              <a:rPr lang="en-US" sz="2000" dirty="0" err="1" smtClean="0"/>
              <a:t>diri</a:t>
            </a:r>
            <a:r>
              <a:rPr lang="en-US" sz="2000" dirty="0" smtClean="0"/>
              <a:t> </a:t>
            </a:r>
            <a:r>
              <a:rPr lang="en-US" sz="2000" dirty="0" err="1" smtClean="0"/>
              <a:t>berhubungan</a:t>
            </a:r>
            <a:r>
              <a:rPr lang="en-US" sz="2000" dirty="0" smtClean="0"/>
              <a:t> </a:t>
            </a:r>
            <a:r>
              <a:rPr lang="en-US" sz="2000" dirty="0" err="1" smtClean="0"/>
              <a:t>dengan</a:t>
            </a:r>
            <a:r>
              <a:rPr lang="en-US" sz="2000" dirty="0" smtClean="0"/>
              <a:t> </a:t>
            </a:r>
            <a:r>
              <a:rPr lang="en-US" sz="2000" dirty="0" err="1" smtClean="0"/>
              <a:t>menurunnya</a:t>
            </a:r>
            <a:r>
              <a:rPr lang="en-US" sz="2000" dirty="0" smtClean="0"/>
              <a:t> </a:t>
            </a:r>
            <a:r>
              <a:rPr lang="en-US" sz="2000" dirty="0" err="1" smtClean="0"/>
              <a:t>funsi</a:t>
            </a:r>
            <a:r>
              <a:rPr lang="en-US" sz="2000" dirty="0" smtClean="0"/>
              <a:t> </a:t>
            </a:r>
            <a:r>
              <a:rPr lang="en-US" sz="2000" dirty="0" err="1" smtClean="0"/>
              <a:t>motorik</a:t>
            </a:r>
            <a:r>
              <a:rPr lang="en-US" sz="2000" dirty="0" smtClean="0"/>
              <a:t> </a:t>
            </a:r>
            <a:r>
              <a:rPr lang="en-US" sz="2000" dirty="0" err="1" smtClean="0"/>
              <a:t>dan</a:t>
            </a:r>
            <a:r>
              <a:rPr lang="en-US" sz="2000" dirty="0" smtClean="0"/>
              <a:t> </a:t>
            </a:r>
            <a:r>
              <a:rPr lang="en-US" sz="2000" dirty="0" err="1" smtClean="0"/>
              <a:t>sensori</a:t>
            </a:r>
            <a:r>
              <a:rPr lang="en-US" sz="2000" dirty="0" smtClean="0"/>
              <a:t> </a:t>
            </a:r>
            <a:r>
              <a:rPr lang="en-US" sz="2000" dirty="0" err="1" smtClean="0"/>
              <a:t>tubuh</a:t>
            </a:r>
            <a:r>
              <a:rPr lang="en-US" sz="2000" dirty="0" smtClean="0"/>
              <a:t>.</a:t>
            </a:r>
          </a:p>
          <a:p>
            <a:r>
              <a:rPr lang="en-US" sz="2000" dirty="0" err="1" smtClean="0"/>
              <a:t>Gangguan</a:t>
            </a:r>
            <a:r>
              <a:rPr lang="en-US" sz="2000" dirty="0" smtClean="0"/>
              <a:t> </a:t>
            </a:r>
            <a:r>
              <a:rPr lang="en-US" sz="2000" dirty="0" err="1" smtClean="0"/>
              <a:t>konsep</a:t>
            </a:r>
            <a:r>
              <a:rPr lang="en-US" sz="2000" dirty="0" smtClean="0"/>
              <a:t> </a:t>
            </a:r>
            <a:r>
              <a:rPr lang="en-US" sz="2000" dirty="0" err="1" smtClean="0"/>
              <a:t>diri</a:t>
            </a:r>
            <a:r>
              <a:rPr lang="en-US" sz="2000" dirty="0" smtClean="0"/>
              <a:t> </a:t>
            </a:r>
            <a:r>
              <a:rPr lang="id-ID" sz="2000" dirty="0" smtClean="0"/>
              <a:t> berhubungan</a:t>
            </a:r>
            <a:r>
              <a:rPr lang="en-US" sz="2000" dirty="0" smtClean="0"/>
              <a:t> </a:t>
            </a:r>
            <a:r>
              <a:rPr lang="en-US" sz="2000" dirty="0" err="1" smtClean="0"/>
              <a:t>dengan</a:t>
            </a:r>
            <a:r>
              <a:rPr lang="en-US" sz="2000" dirty="0" smtClean="0"/>
              <a:t> </a:t>
            </a:r>
            <a:r>
              <a:rPr lang="en-US" sz="2000" dirty="0" err="1" smtClean="0"/>
              <a:t>perubahan</a:t>
            </a:r>
            <a:r>
              <a:rPr lang="en-US" sz="2000" dirty="0" smtClean="0"/>
              <a:t> </a:t>
            </a:r>
            <a:r>
              <a:rPr lang="en-US" sz="2000" dirty="0" err="1" smtClean="0"/>
              <a:t>aktual</a:t>
            </a:r>
            <a:r>
              <a:rPr lang="en-US" sz="2000" dirty="0" smtClean="0"/>
              <a:t> </a:t>
            </a:r>
            <a:r>
              <a:rPr lang="en-US" sz="2000" dirty="0" err="1" smtClean="0"/>
              <a:t>dalam</a:t>
            </a:r>
            <a:r>
              <a:rPr lang="en-US" sz="2000" dirty="0" smtClean="0"/>
              <a:t> </a:t>
            </a:r>
            <a:r>
              <a:rPr lang="en-US" sz="2000" dirty="0" err="1" smtClean="0"/>
              <a:t>struktur</a:t>
            </a:r>
            <a:r>
              <a:rPr lang="en-US" sz="2000" dirty="0" smtClean="0"/>
              <a:t> </a:t>
            </a:r>
            <a:endParaRPr lang="en-US" sz="2000" dirty="0"/>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smtClean="0"/>
              <a:t>BAB III</a:t>
            </a:r>
            <a:endParaRPr lang="en-US" sz="1800" dirty="0"/>
          </a:p>
        </p:txBody>
      </p:sp>
      <p:sp>
        <p:nvSpPr>
          <p:cNvPr id="3" name="Content Placeholder 2"/>
          <p:cNvSpPr>
            <a:spLocks noGrp="1"/>
          </p:cNvSpPr>
          <p:nvPr>
            <p:ph idx="1"/>
          </p:nvPr>
        </p:nvSpPr>
        <p:spPr/>
        <p:txBody>
          <a:bodyPr>
            <a:normAutofit/>
          </a:bodyPr>
          <a:lstStyle/>
          <a:p>
            <a:r>
              <a:rPr lang="en-US" sz="2000" dirty="0" err="1" smtClean="0"/>
              <a:t>Perencanaan</a:t>
            </a:r>
            <a:r>
              <a:rPr lang="en-US" sz="2000" dirty="0" smtClean="0"/>
              <a:t>  </a:t>
            </a:r>
            <a:r>
              <a:rPr lang="en-US" sz="2000" dirty="0" err="1" smtClean="0"/>
              <a:t>tindakan</a:t>
            </a:r>
            <a:r>
              <a:rPr lang="en-US" sz="2000" dirty="0" smtClean="0"/>
              <a:t>  </a:t>
            </a:r>
            <a:r>
              <a:rPr lang="en-US" sz="2000" dirty="0" err="1" smtClean="0"/>
              <a:t>pada</a:t>
            </a:r>
            <a:r>
              <a:rPr lang="en-US" sz="2000" dirty="0" smtClean="0"/>
              <a:t> </a:t>
            </a:r>
            <a:r>
              <a:rPr lang="en-US" sz="2000" dirty="0" err="1" smtClean="0"/>
              <a:t>klien</a:t>
            </a:r>
            <a:r>
              <a:rPr lang="en-US" sz="2000" dirty="0" smtClean="0"/>
              <a:t> Tumor </a:t>
            </a:r>
            <a:r>
              <a:rPr lang="en-US" sz="2000" dirty="0" err="1" smtClean="0"/>
              <a:t>Otak</a:t>
            </a:r>
            <a:r>
              <a:rPr lang="en-US" sz="2000" dirty="0" smtClean="0"/>
              <a:t> </a:t>
            </a:r>
            <a:r>
              <a:rPr lang="en-US" sz="2000" dirty="0" err="1" smtClean="0"/>
              <a:t>diambil</a:t>
            </a:r>
            <a:r>
              <a:rPr lang="en-US" sz="2000" dirty="0" smtClean="0"/>
              <a:t> </a:t>
            </a:r>
            <a:r>
              <a:rPr lang="en-US" sz="2000" dirty="0" err="1" smtClean="0"/>
              <a:t>dari</a:t>
            </a:r>
            <a:r>
              <a:rPr lang="en-US" sz="2000" dirty="0" smtClean="0"/>
              <a:t> </a:t>
            </a:r>
            <a:r>
              <a:rPr lang="en-US" sz="2000" dirty="0" err="1" smtClean="0"/>
              <a:t>buku</a:t>
            </a:r>
            <a:r>
              <a:rPr lang="en-US" sz="2000" dirty="0" smtClean="0"/>
              <a:t> Doengoes.2000; Muttagin,Arif.2008; </a:t>
            </a:r>
            <a:r>
              <a:rPr lang="en-US" sz="2000" dirty="0" err="1" smtClean="0"/>
              <a:t>Bunner</a:t>
            </a:r>
            <a:r>
              <a:rPr lang="en-US" sz="2000" dirty="0" smtClean="0"/>
              <a:t> &amp; suddart.2002     </a:t>
            </a:r>
            <a:r>
              <a:rPr lang="en-US" sz="2000" dirty="0" err="1" smtClean="0"/>
              <a:t>dan</a:t>
            </a:r>
            <a:r>
              <a:rPr lang="en-US" sz="2000" dirty="0" smtClean="0"/>
              <a:t> </a:t>
            </a:r>
            <a:r>
              <a:rPr lang="en-US" sz="2000" dirty="0" err="1" smtClean="0"/>
              <a:t>tindakan</a:t>
            </a:r>
            <a:r>
              <a:rPr lang="en-US" sz="2000" dirty="0" smtClean="0"/>
              <a:t> </a:t>
            </a:r>
            <a:r>
              <a:rPr lang="en-US" sz="2000" dirty="0" err="1" smtClean="0"/>
              <a:t>dilakukan</a:t>
            </a:r>
            <a:r>
              <a:rPr lang="en-US" sz="2000" dirty="0" smtClean="0"/>
              <a:t> </a:t>
            </a:r>
            <a:r>
              <a:rPr lang="en-US" sz="2000" dirty="0" err="1" smtClean="0"/>
              <a:t>sebagai</a:t>
            </a:r>
            <a:r>
              <a:rPr lang="en-US" sz="2000" dirty="0" smtClean="0"/>
              <a:t> </a:t>
            </a:r>
            <a:r>
              <a:rPr lang="en-US" sz="2000" dirty="0" err="1" smtClean="0"/>
              <a:t>berikut</a:t>
            </a:r>
            <a:r>
              <a:rPr lang="en-US" sz="2000" dirty="0" smtClean="0"/>
              <a:t> </a:t>
            </a:r>
            <a:r>
              <a:rPr lang="en-US" sz="2000" dirty="0" err="1" smtClean="0"/>
              <a:t>sesuai</a:t>
            </a:r>
            <a:r>
              <a:rPr lang="en-US" sz="2000" dirty="0" smtClean="0"/>
              <a:t> </a:t>
            </a:r>
            <a:r>
              <a:rPr lang="en-US" sz="2000" dirty="0" err="1" smtClean="0"/>
              <a:t>dengan</a:t>
            </a:r>
            <a:r>
              <a:rPr lang="en-US" sz="2000" dirty="0" smtClean="0"/>
              <a:t> </a:t>
            </a:r>
            <a:r>
              <a:rPr lang="en-US" sz="2000" dirty="0" err="1" smtClean="0"/>
              <a:t>kemampuan</a:t>
            </a:r>
            <a:r>
              <a:rPr lang="en-US" sz="2000" dirty="0" smtClean="0"/>
              <a:t> </a:t>
            </a:r>
            <a:r>
              <a:rPr lang="en-US" sz="2000" dirty="0" err="1" smtClean="0"/>
              <a:t>ruangan</a:t>
            </a:r>
            <a:r>
              <a:rPr lang="en-US" sz="2000" dirty="0" smtClean="0"/>
              <a:t>, </a:t>
            </a:r>
            <a:r>
              <a:rPr lang="en-US" sz="2000" dirty="0" err="1" smtClean="0"/>
              <a:t>kemampuan</a:t>
            </a:r>
            <a:r>
              <a:rPr lang="en-US" sz="2000" dirty="0" smtClean="0"/>
              <a:t> </a:t>
            </a:r>
            <a:r>
              <a:rPr lang="en-US" sz="2000" dirty="0" err="1" smtClean="0"/>
              <a:t>perawat</a:t>
            </a:r>
            <a:r>
              <a:rPr lang="en-US" sz="2000" dirty="0" smtClean="0"/>
              <a:t> </a:t>
            </a:r>
            <a:r>
              <a:rPr lang="en-US" sz="2000" dirty="0" err="1" smtClean="0"/>
              <a:t>dan</a:t>
            </a:r>
            <a:r>
              <a:rPr lang="en-US" sz="2000" dirty="0" smtClean="0"/>
              <a:t> </a:t>
            </a:r>
            <a:r>
              <a:rPr lang="en-US" sz="2000" dirty="0" err="1" smtClean="0"/>
              <a:t>kemampuan</a:t>
            </a:r>
            <a:r>
              <a:rPr lang="en-US" sz="2000" dirty="0" smtClean="0"/>
              <a:t> </a:t>
            </a:r>
            <a:r>
              <a:rPr lang="en-US" sz="2000" dirty="0" err="1" smtClean="0"/>
              <a:t>klien</a:t>
            </a:r>
            <a:r>
              <a:rPr lang="en-US" sz="2000" dirty="0" smtClean="0"/>
              <a:t>. </a:t>
            </a:r>
            <a:endParaRPr lang="en-US" sz="2000" dirty="0"/>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Autofit/>
          </a:bodyPr>
          <a:lstStyle/>
          <a:p>
            <a:pPr lvl="0"/>
            <a:r>
              <a:rPr lang="id-ID" sz="1800" dirty="0" smtClean="0"/>
              <a:t>Diagnosa Keperawatan 1 </a:t>
            </a:r>
            <a:r>
              <a:rPr lang="en-US" sz="1800" dirty="0" smtClean="0"/>
              <a:t>: </a:t>
            </a:r>
            <a:r>
              <a:rPr lang="en-US" sz="1800" dirty="0" err="1" smtClean="0"/>
              <a:t>Gangguan</a:t>
            </a:r>
            <a:r>
              <a:rPr lang="en-US" sz="1800" dirty="0" smtClean="0"/>
              <a:t> rasa </a:t>
            </a:r>
            <a:r>
              <a:rPr lang="en-US" sz="1800" dirty="0" err="1" smtClean="0"/>
              <a:t>nyaman</a:t>
            </a:r>
            <a:r>
              <a:rPr lang="en-US" sz="1800" dirty="0" smtClean="0"/>
              <a:t> </a:t>
            </a:r>
            <a:r>
              <a:rPr lang="en-US" sz="1800" dirty="0" err="1" smtClean="0"/>
              <a:t>nyeri</a:t>
            </a:r>
            <a:r>
              <a:rPr lang="id-ID" sz="1800" dirty="0" smtClean="0"/>
              <a:t> berhubungan denga</a:t>
            </a:r>
            <a:r>
              <a:rPr lang="en-US" sz="1800" dirty="0" smtClean="0"/>
              <a:t>n </a:t>
            </a:r>
            <a:r>
              <a:rPr lang="en-US" sz="1800" dirty="0" err="1" smtClean="0"/>
              <a:t>pergeseran</a:t>
            </a:r>
            <a:r>
              <a:rPr lang="en-US" sz="1800" dirty="0" smtClean="0"/>
              <a:t> </a:t>
            </a:r>
            <a:r>
              <a:rPr lang="en-US" sz="1800" dirty="0" err="1" smtClean="0"/>
              <a:t>struktur</a:t>
            </a:r>
            <a:r>
              <a:rPr lang="en-US" sz="1800" dirty="0" smtClean="0"/>
              <a:t> </a:t>
            </a:r>
            <a:r>
              <a:rPr lang="en-US" sz="1800" dirty="0" err="1" smtClean="0"/>
              <a:t>peka-nyeri</a:t>
            </a:r>
            <a:r>
              <a:rPr lang="en-US" sz="1800" dirty="0" smtClean="0"/>
              <a:t> </a:t>
            </a:r>
            <a:r>
              <a:rPr lang="en-US" sz="1800" dirty="0" err="1" smtClean="0"/>
              <a:t>dalam</a:t>
            </a:r>
            <a:r>
              <a:rPr lang="en-US" sz="1800" dirty="0" smtClean="0"/>
              <a:t> </a:t>
            </a:r>
            <a:r>
              <a:rPr lang="en-US" sz="1800" dirty="0" err="1" smtClean="0"/>
              <a:t>rongga</a:t>
            </a:r>
            <a:r>
              <a:rPr lang="en-US" sz="1800" dirty="0" smtClean="0"/>
              <a:t> intracranial.</a:t>
            </a:r>
            <a:endParaRPr lang="en-US" sz="1800" dirty="0"/>
          </a:p>
        </p:txBody>
      </p:sp>
      <p:graphicFrame>
        <p:nvGraphicFramePr>
          <p:cNvPr id="4" name="Content Placeholder 3"/>
          <p:cNvGraphicFramePr>
            <a:graphicFrameLocks noGrp="1"/>
          </p:cNvGraphicFramePr>
          <p:nvPr>
            <p:ph idx="1"/>
          </p:nvPr>
        </p:nvGraphicFramePr>
        <p:xfrm>
          <a:off x="457200" y="1600200"/>
          <a:ext cx="8229600" cy="4708525"/>
        </p:xfrm>
        <a:graphic>
          <a:graphicData uri="http://schemas.openxmlformats.org/drawingml/2006/table">
            <a:tbl>
              <a:tblPr firstRow="1" bandRow="1">
                <a:tableStyleId>{5C22544A-7EE6-4342-B048-85BDC9FD1C3A}</a:tableStyleId>
              </a:tblPr>
              <a:tblGrid>
                <a:gridCol w="2114536"/>
                <a:gridCol w="6115065"/>
              </a:tblGrid>
              <a:tr h="370840">
                <a:tc>
                  <a:txBody>
                    <a:bodyPr/>
                    <a:lstStyle/>
                    <a:p>
                      <a:r>
                        <a:rPr lang="en-US" dirty="0" smtClean="0"/>
                        <a:t>WAKTU</a:t>
                      </a:r>
                      <a:endParaRPr lang="en-US" dirty="0"/>
                    </a:p>
                  </a:txBody>
                  <a:tcPr marL="91439" marR="91439"/>
                </a:tc>
                <a:tc>
                  <a:txBody>
                    <a:bodyPr/>
                    <a:lstStyle/>
                    <a:p>
                      <a:r>
                        <a:rPr lang="en-US" dirty="0" smtClean="0"/>
                        <a:t>TINDAKAN PERAWATAN</a:t>
                      </a:r>
                      <a:endParaRPr lang="en-US" dirty="0"/>
                    </a:p>
                  </a:txBody>
                  <a:tcPr marL="91439" marR="91439"/>
                </a:tc>
              </a:tr>
              <a:tr h="370840">
                <a:tc>
                  <a:txBody>
                    <a:bodyPr/>
                    <a:lstStyle/>
                    <a:p>
                      <a:r>
                        <a:rPr lang="en-US" sz="1800" kern="1200" dirty="0" err="1" smtClean="0">
                          <a:solidFill>
                            <a:schemeClr val="dk1"/>
                          </a:solidFill>
                          <a:latin typeface="+mn-lt"/>
                          <a:ea typeface="+mn-ea"/>
                          <a:cs typeface="+mn-cs"/>
                        </a:rPr>
                        <a:t>Rabu</a:t>
                      </a:r>
                      <a:r>
                        <a:rPr lang="id-ID" sz="1800" kern="1200" dirty="0" smtClean="0">
                          <a:solidFill>
                            <a:schemeClr val="dk1"/>
                          </a:solidFill>
                          <a:latin typeface="+mn-lt"/>
                          <a:ea typeface="+mn-ea"/>
                          <a:cs typeface="+mn-cs"/>
                        </a:rPr>
                        <a:t>, </a:t>
                      </a:r>
                      <a:endParaRPr lang="en-US" sz="1800" kern="1200" dirty="0" smtClean="0">
                        <a:solidFill>
                          <a:schemeClr val="dk1"/>
                        </a:solidFill>
                        <a:latin typeface="+mn-lt"/>
                        <a:ea typeface="+mn-ea"/>
                        <a:cs typeface="+mn-cs"/>
                      </a:endParaRPr>
                    </a:p>
                    <a:p>
                      <a:r>
                        <a:rPr lang="en-US" sz="1800" kern="1200" dirty="0" smtClean="0">
                          <a:solidFill>
                            <a:schemeClr val="dk1"/>
                          </a:solidFill>
                          <a:latin typeface="+mn-lt"/>
                          <a:ea typeface="+mn-ea"/>
                          <a:cs typeface="+mn-cs"/>
                        </a:rPr>
                        <a:t>27</a:t>
                      </a:r>
                      <a:r>
                        <a:rPr lang="id-ID" sz="1800" kern="1200" dirty="0" smtClean="0">
                          <a:solidFill>
                            <a:schemeClr val="dk1"/>
                          </a:solidFill>
                          <a:latin typeface="+mn-lt"/>
                          <a:ea typeface="+mn-ea"/>
                          <a:cs typeface="+mn-cs"/>
                        </a:rPr>
                        <a:t>Ju</a:t>
                      </a:r>
                      <a:r>
                        <a:rPr lang="en-US" sz="1800" kern="1200" dirty="0" smtClean="0">
                          <a:solidFill>
                            <a:schemeClr val="dk1"/>
                          </a:solidFill>
                          <a:latin typeface="+mn-lt"/>
                          <a:ea typeface="+mn-ea"/>
                          <a:cs typeface="+mn-cs"/>
                        </a:rPr>
                        <a:t>n</a:t>
                      </a:r>
                      <a:r>
                        <a:rPr lang="id-ID" sz="1800" kern="1200" dirty="0" smtClean="0">
                          <a:solidFill>
                            <a:schemeClr val="dk1"/>
                          </a:solidFill>
                          <a:latin typeface="+mn-lt"/>
                          <a:ea typeface="+mn-ea"/>
                          <a:cs typeface="+mn-cs"/>
                        </a:rPr>
                        <a:t>i ’11</a:t>
                      </a:r>
                      <a:endParaRPr lang="en-US" sz="1800" kern="1200" dirty="0" smtClean="0">
                        <a:solidFill>
                          <a:schemeClr val="dk1"/>
                        </a:solidFill>
                        <a:latin typeface="+mn-lt"/>
                        <a:ea typeface="+mn-ea"/>
                        <a:cs typeface="+mn-cs"/>
                      </a:endParaRPr>
                    </a:p>
                    <a:p>
                      <a:r>
                        <a:rPr lang="en-US" sz="1800" kern="1200" dirty="0" smtClean="0">
                          <a:solidFill>
                            <a:schemeClr val="dk1"/>
                          </a:solidFill>
                          <a:latin typeface="+mn-lt"/>
                          <a:ea typeface="+mn-ea"/>
                          <a:cs typeface="+mn-cs"/>
                        </a:rPr>
                        <a:t>15</a:t>
                      </a:r>
                      <a:r>
                        <a:rPr lang="id-ID" sz="1800" kern="1200" dirty="0" smtClean="0">
                          <a:solidFill>
                            <a:schemeClr val="dk1"/>
                          </a:solidFill>
                          <a:latin typeface="+mn-lt"/>
                          <a:ea typeface="+mn-ea"/>
                          <a:cs typeface="+mn-cs"/>
                        </a:rPr>
                        <a:t>.00</a:t>
                      </a:r>
                      <a:endParaRPr lang="en-US" sz="1800" kern="1200" dirty="0" smtClean="0">
                        <a:solidFill>
                          <a:schemeClr val="dk1"/>
                        </a:solidFill>
                        <a:latin typeface="+mn-lt"/>
                        <a:ea typeface="+mn-ea"/>
                        <a:cs typeface="+mn-cs"/>
                      </a:endParaRPr>
                    </a:p>
                    <a:p>
                      <a:endParaRPr lang="en-US" dirty="0" smtClean="0"/>
                    </a:p>
                    <a:p>
                      <a:endParaRPr lang="en-US" dirty="0" smtClean="0"/>
                    </a:p>
                    <a:p>
                      <a:endParaRPr lang="en-US" dirty="0" smtClean="0"/>
                    </a:p>
                    <a:p>
                      <a:endParaRPr lang="en-US" dirty="0" smtClean="0"/>
                    </a:p>
                    <a:p>
                      <a:r>
                        <a:rPr lang="en-US" dirty="0" smtClean="0"/>
                        <a:t>18.00</a:t>
                      </a:r>
                    </a:p>
                    <a:p>
                      <a:endParaRPr lang="en-US" dirty="0" smtClean="0"/>
                    </a:p>
                    <a:p>
                      <a:endParaRPr lang="en-US" dirty="0" smtClean="0"/>
                    </a:p>
                    <a:p>
                      <a:endParaRPr lang="en-US" dirty="0" smtClean="0"/>
                    </a:p>
                    <a:p>
                      <a:endParaRPr lang="en-US" dirty="0" smtClean="0"/>
                    </a:p>
                    <a:p>
                      <a:endParaRPr lang="en-US" dirty="0" smtClean="0"/>
                    </a:p>
                    <a:p>
                      <a:r>
                        <a:rPr lang="en-US" dirty="0" smtClean="0"/>
                        <a:t>20.00</a:t>
                      </a:r>
                      <a:endParaRPr lang="en-US" dirty="0"/>
                    </a:p>
                  </a:txBody>
                  <a:tcPr marL="91439" marR="91439"/>
                </a:tc>
                <a:tc>
                  <a:txBody>
                    <a:bodyPr/>
                    <a:lstStyle/>
                    <a:p>
                      <a:r>
                        <a:rPr lang="en-US" sz="1800" kern="1200" dirty="0" err="1" smtClean="0">
                          <a:solidFill>
                            <a:schemeClr val="dk1"/>
                          </a:solidFill>
                          <a:latin typeface="+mn-lt"/>
                          <a:ea typeface="+mn-ea"/>
                          <a:cs typeface="+mn-cs"/>
                        </a:rPr>
                        <a:t>Membina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hubungan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saling</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percaya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dengan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keluarga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klien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dengan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cara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menyapa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klien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memperkenalkan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diri</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serta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menjelaskan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maksud</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tujuan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mendengarkan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keluh</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kesah</a:t>
                      </a:r>
                      <a:r>
                        <a:rPr lang="en-US" sz="1800" kern="1200" dirty="0" smtClean="0">
                          <a:solidFill>
                            <a:schemeClr val="dk1"/>
                          </a:solidFill>
                          <a:latin typeface="+mn-lt"/>
                          <a:ea typeface="+mn-ea"/>
                          <a:cs typeface="+mn-cs"/>
                        </a:rPr>
                        <a:t> yang </a:t>
                      </a:r>
                      <a:r>
                        <a:rPr lang="en-US" sz="1800" kern="1200" dirty="0" err="1" smtClean="0">
                          <a:solidFill>
                            <a:schemeClr val="dk1"/>
                          </a:solidFill>
                          <a:latin typeface="+mn-lt"/>
                          <a:ea typeface="+mn-ea"/>
                          <a:cs typeface="+mn-cs"/>
                        </a:rPr>
                        <a:t>dirasakan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klien</a:t>
                      </a:r>
                      <a:r>
                        <a:rPr lang="en-US" sz="1800" kern="1200" dirty="0" smtClean="0">
                          <a:solidFill>
                            <a:schemeClr val="dk1"/>
                          </a:solidFill>
                          <a:latin typeface="+mn-lt"/>
                          <a:ea typeface="+mn-ea"/>
                          <a:cs typeface="+mn-cs"/>
                        </a:rPr>
                        <a:t>. </a:t>
                      </a:r>
                    </a:p>
                    <a:p>
                      <a:r>
                        <a:rPr lang="id-ID" sz="1800" kern="1200" dirty="0" smtClean="0">
                          <a:solidFill>
                            <a:schemeClr val="dk1"/>
                          </a:solidFill>
                          <a:latin typeface="+mn-lt"/>
                          <a:ea typeface="+mn-ea"/>
                          <a:cs typeface="+mn-cs"/>
                        </a:rPr>
                        <a:t>Mengobservasi tanda-tanda vital klien </a:t>
                      </a:r>
                      <a:endParaRPr lang="en-US" sz="1800" kern="1200" dirty="0" smtClean="0">
                        <a:solidFill>
                          <a:schemeClr val="dk1"/>
                        </a:solidFill>
                        <a:latin typeface="+mn-lt"/>
                        <a:ea typeface="+mn-ea"/>
                        <a:cs typeface="+mn-cs"/>
                      </a:endParaRPr>
                    </a:p>
                    <a:p>
                      <a:r>
                        <a:rPr lang="id-ID" sz="1800" kern="1200" dirty="0" smtClean="0">
                          <a:solidFill>
                            <a:schemeClr val="dk1"/>
                          </a:solidFill>
                          <a:latin typeface="+mn-lt"/>
                          <a:ea typeface="+mn-ea"/>
                          <a:cs typeface="+mn-cs"/>
                        </a:rPr>
                        <a:t>Meng</a:t>
                      </a:r>
                      <a:r>
                        <a:rPr lang="en-US" sz="1800" kern="1200" dirty="0" err="1" smtClean="0">
                          <a:solidFill>
                            <a:schemeClr val="dk1"/>
                          </a:solidFill>
                          <a:latin typeface="+mn-lt"/>
                          <a:ea typeface="+mn-ea"/>
                          <a:cs typeface="+mn-cs"/>
                        </a:rPr>
                        <a:t>kaji</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skala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waktu</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tempat</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nyeri</a:t>
                      </a:r>
                      <a:r>
                        <a:rPr lang="en-US" sz="1800" kern="1200" dirty="0" smtClean="0">
                          <a:solidFill>
                            <a:schemeClr val="dk1"/>
                          </a:solidFill>
                          <a:latin typeface="+mn-lt"/>
                          <a:ea typeface="+mn-ea"/>
                          <a:cs typeface="+mn-cs"/>
                        </a:rPr>
                        <a:t>.</a:t>
                      </a:r>
                    </a:p>
                    <a:p>
                      <a:endParaRPr lang="en-US" sz="1800" kern="1200" dirty="0" smtClean="0">
                        <a:solidFill>
                          <a:schemeClr val="dk1"/>
                        </a:solidFill>
                        <a:latin typeface="+mn-lt"/>
                        <a:ea typeface="+mn-ea"/>
                        <a:cs typeface="+mn-cs"/>
                      </a:endParaRPr>
                    </a:p>
                    <a:p>
                      <a:r>
                        <a:rPr lang="id-ID" sz="1800" kern="1200" dirty="0" smtClean="0">
                          <a:solidFill>
                            <a:schemeClr val="dk1"/>
                          </a:solidFill>
                          <a:latin typeface="+mn-lt"/>
                          <a:ea typeface="+mn-ea"/>
                          <a:cs typeface="+mn-cs"/>
                        </a:rPr>
                        <a:t>Me</a:t>
                      </a:r>
                      <a:r>
                        <a:rPr lang="en-US" sz="1800" kern="1200" dirty="0" err="1" smtClean="0">
                          <a:solidFill>
                            <a:schemeClr val="dk1"/>
                          </a:solidFill>
                          <a:latin typeface="+mn-lt"/>
                          <a:ea typeface="+mn-ea"/>
                          <a:cs typeface="+mn-cs"/>
                        </a:rPr>
                        <a:t>ngajarkan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tekhnik</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relaksasi</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dengan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cara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memberikan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massase</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ringan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pada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daerah</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leher</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bahu</a:t>
                      </a:r>
                      <a:r>
                        <a:rPr lang="en-US" sz="1800" kern="1200" dirty="0" smtClean="0">
                          <a:solidFill>
                            <a:schemeClr val="dk1"/>
                          </a:solidFill>
                          <a:latin typeface="+mn-lt"/>
                          <a:ea typeface="+mn-ea"/>
                          <a:cs typeface="+mn-cs"/>
                        </a:rPr>
                        <a:t>.</a:t>
                      </a:r>
                    </a:p>
                    <a:p>
                      <a:r>
                        <a:rPr lang="en-US" sz="1800" kern="1200" dirty="0" err="1" smtClean="0">
                          <a:solidFill>
                            <a:schemeClr val="dk1"/>
                          </a:solidFill>
                          <a:latin typeface="+mn-lt"/>
                          <a:ea typeface="+mn-ea"/>
                          <a:cs typeface="+mn-cs"/>
                        </a:rPr>
                        <a:t>Mengajurkan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klien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untuk</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istirahat</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memberikan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posisi</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tidur</a:t>
                      </a:r>
                      <a:r>
                        <a:rPr lang="en-US" sz="1800" kern="1200" dirty="0" smtClean="0">
                          <a:solidFill>
                            <a:schemeClr val="dk1"/>
                          </a:solidFill>
                          <a:latin typeface="+mn-lt"/>
                          <a:ea typeface="+mn-ea"/>
                          <a:cs typeface="+mn-cs"/>
                        </a:rPr>
                        <a:t> miring </a:t>
                      </a:r>
                      <a:r>
                        <a:rPr lang="en-US" sz="1800" kern="1200" dirty="0" err="1" smtClean="0">
                          <a:solidFill>
                            <a:schemeClr val="dk1"/>
                          </a:solidFill>
                          <a:latin typeface="+mn-lt"/>
                          <a:ea typeface="+mn-ea"/>
                          <a:cs typeface="+mn-cs"/>
                        </a:rPr>
                        <a:t>kekanan</a:t>
                      </a:r>
                      <a:r>
                        <a:rPr lang="en-US" sz="1800" kern="1200" dirty="0" smtClean="0">
                          <a:solidFill>
                            <a:schemeClr val="dk1"/>
                          </a:solidFill>
                          <a:latin typeface="+mn-lt"/>
                          <a:ea typeface="+mn-ea"/>
                          <a:cs typeface="+mn-cs"/>
                        </a:rPr>
                        <a:t>.</a:t>
                      </a:r>
                    </a:p>
                    <a:p>
                      <a:endParaRPr lang="en-US" sz="1800" kern="1200" dirty="0" smtClean="0">
                        <a:solidFill>
                          <a:schemeClr val="dk1"/>
                        </a:solidFill>
                        <a:latin typeface="+mn-lt"/>
                        <a:ea typeface="+mn-ea"/>
                        <a:cs typeface="+mn-cs"/>
                      </a:endParaRPr>
                    </a:p>
                    <a:p>
                      <a:r>
                        <a:rPr lang="id-ID" sz="1800" kern="1200" dirty="0" smtClean="0">
                          <a:solidFill>
                            <a:schemeClr val="dk1"/>
                          </a:solidFill>
                          <a:latin typeface="+mn-lt"/>
                          <a:ea typeface="+mn-ea"/>
                          <a:cs typeface="+mn-cs"/>
                        </a:rPr>
                        <a:t>Me</a:t>
                      </a:r>
                      <a:r>
                        <a:rPr lang="en-US" sz="1800" kern="1200" dirty="0" err="1" smtClean="0">
                          <a:solidFill>
                            <a:schemeClr val="dk1"/>
                          </a:solidFill>
                          <a:latin typeface="+mn-lt"/>
                          <a:ea typeface="+mn-ea"/>
                          <a:cs typeface="+mn-cs"/>
                        </a:rPr>
                        <a:t>ngoservasi</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tingkat</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nyeri</a:t>
                      </a:r>
                      <a:r>
                        <a:rPr lang="en-US" sz="1800" kern="1200" dirty="0" smtClean="0">
                          <a:solidFill>
                            <a:schemeClr val="dk1"/>
                          </a:solidFill>
                          <a:latin typeface="+mn-lt"/>
                          <a:ea typeface="+mn-ea"/>
                          <a:cs typeface="+mn-cs"/>
                        </a:rPr>
                        <a:t>  1-2 jam </a:t>
                      </a:r>
                      <a:r>
                        <a:rPr lang="en-US" sz="1800" kern="1200" dirty="0" err="1" smtClean="0">
                          <a:solidFill>
                            <a:schemeClr val="dk1"/>
                          </a:solidFill>
                          <a:latin typeface="+mn-lt"/>
                          <a:ea typeface="+mn-ea"/>
                          <a:cs typeface="+mn-cs"/>
                        </a:rPr>
                        <a:t>setelah</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diberikan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tindakan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perawatan</a:t>
                      </a:r>
                      <a:r>
                        <a:rPr lang="en-US" sz="1800" kern="1200" dirty="0" smtClean="0">
                          <a:solidFill>
                            <a:schemeClr val="dk1"/>
                          </a:solidFill>
                          <a:latin typeface="+mn-lt"/>
                          <a:ea typeface="+mn-ea"/>
                          <a:cs typeface="+mn-cs"/>
                        </a:rPr>
                        <a:t> :</a:t>
                      </a:r>
                      <a:endParaRPr lang="en-US" dirty="0"/>
                    </a:p>
                  </a:txBody>
                  <a:tcPr marL="91439" marR="91439"/>
                </a:tc>
              </a:tr>
            </a:tbl>
          </a:graphicData>
        </a:graphic>
      </p:graphicFrame>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smtClean="0"/>
              <a:t>2.Diagnosa </a:t>
            </a:r>
            <a:r>
              <a:rPr lang="en-US" sz="1800" dirty="0" err="1" smtClean="0"/>
              <a:t>keperawatan</a:t>
            </a:r>
            <a:r>
              <a:rPr lang="en-US" sz="1800" dirty="0" smtClean="0"/>
              <a:t> 2 : </a:t>
            </a:r>
            <a:r>
              <a:rPr lang="en-US" sz="1800" dirty="0" err="1" smtClean="0"/>
              <a:t>Resiko</a:t>
            </a:r>
            <a:r>
              <a:rPr lang="en-US" sz="1800" dirty="0" smtClean="0"/>
              <a:t> </a:t>
            </a:r>
            <a:r>
              <a:rPr lang="en-US" sz="1800" dirty="0" err="1" smtClean="0"/>
              <a:t>tinggi</a:t>
            </a:r>
            <a:r>
              <a:rPr lang="en-US" sz="1800" dirty="0" smtClean="0"/>
              <a:t> </a:t>
            </a:r>
            <a:r>
              <a:rPr lang="en-US" sz="1800" dirty="0" err="1" smtClean="0"/>
              <a:t>cedera</a:t>
            </a:r>
            <a:r>
              <a:rPr lang="en-US" sz="1800" dirty="0" smtClean="0"/>
              <a:t> </a:t>
            </a:r>
            <a:r>
              <a:rPr lang="en-US" sz="1800" dirty="0" err="1" smtClean="0"/>
              <a:t>jatuh</a:t>
            </a:r>
            <a:r>
              <a:rPr lang="en-US" sz="1800" dirty="0" smtClean="0"/>
              <a:t> </a:t>
            </a:r>
            <a:r>
              <a:rPr lang="en-US" sz="1800" dirty="0" err="1" smtClean="0"/>
              <a:t>berhubungan</a:t>
            </a:r>
            <a:r>
              <a:rPr lang="en-US" sz="1800" dirty="0" smtClean="0"/>
              <a:t> </a:t>
            </a:r>
            <a:r>
              <a:rPr lang="en-US" sz="1800" dirty="0" err="1" smtClean="0"/>
              <a:t>dengan</a:t>
            </a:r>
            <a:r>
              <a:rPr lang="en-US" sz="1800" dirty="0" smtClean="0"/>
              <a:t> </a:t>
            </a:r>
            <a:r>
              <a:rPr lang="en-US" sz="1800" dirty="0" err="1" smtClean="0"/>
              <a:t>defisit</a:t>
            </a:r>
            <a:r>
              <a:rPr lang="en-US" sz="1800" dirty="0" smtClean="0"/>
              <a:t>  </a:t>
            </a:r>
            <a:r>
              <a:rPr lang="en-US" sz="1800" dirty="0" err="1" smtClean="0"/>
              <a:t>lapang</a:t>
            </a:r>
            <a:r>
              <a:rPr lang="en-US" sz="1800" dirty="0" smtClean="0"/>
              <a:t> </a:t>
            </a:r>
            <a:r>
              <a:rPr lang="en-US" sz="1800" dirty="0" err="1" smtClean="0"/>
              <a:t>pandang</a:t>
            </a:r>
            <a:r>
              <a:rPr lang="en-US" sz="1800" dirty="0" smtClean="0"/>
              <a:t>.</a:t>
            </a:r>
            <a:endParaRPr lang="en-US" sz="1800" dirty="0"/>
          </a:p>
        </p:txBody>
      </p:sp>
      <p:graphicFrame>
        <p:nvGraphicFramePr>
          <p:cNvPr id="4" name="Content Placeholder 3"/>
          <p:cNvGraphicFramePr>
            <a:graphicFrameLocks noGrp="1"/>
          </p:cNvGraphicFramePr>
          <p:nvPr>
            <p:ph idx="1"/>
          </p:nvPr>
        </p:nvGraphicFramePr>
        <p:xfrm>
          <a:off x="457200" y="1600200"/>
          <a:ext cx="8229600" cy="4708525"/>
        </p:xfrm>
        <a:graphic>
          <a:graphicData uri="http://schemas.openxmlformats.org/drawingml/2006/table">
            <a:tbl>
              <a:tblPr firstRow="1" bandRow="1">
                <a:tableStyleId>{5C22544A-7EE6-4342-B048-85BDC9FD1C3A}</a:tableStyleId>
              </a:tblPr>
              <a:tblGrid>
                <a:gridCol w="1543032"/>
                <a:gridCol w="6686567"/>
              </a:tblGrid>
              <a:tr h="370840">
                <a:tc>
                  <a:txBody>
                    <a:bodyPr/>
                    <a:lstStyle/>
                    <a:p>
                      <a:r>
                        <a:rPr lang="en-US" dirty="0" smtClean="0"/>
                        <a:t>WAKTU</a:t>
                      </a:r>
                      <a:endParaRPr lang="en-US" dirty="0"/>
                    </a:p>
                  </a:txBody>
                  <a:tcPr marL="91439" marR="91439"/>
                </a:tc>
                <a:tc>
                  <a:txBody>
                    <a:bodyPr/>
                    <a:lstStyle/>
                    <a:p>
                      <a:r>
                        <a:rPr lang="en-US" dirty="0" smtClean="0"/>
                        <a:t>TINDAKAN PERAWATAN</a:t>
                      </a:r>
                      <a:endParaRPr lang="en-US" dirty="0"/>
                    </a:p>
                  </a:txBody>
                  <a:tcPr marL="91439" marR="91439"/>
                </a:tc>
              </a:tr>
              <a:tr h="370840">
                <a:tc>
                  <a:txBody>
                    <a:bodyPr/>
                    <a:lstStyle/>
                    <a:p>
                      <a:r>
                        <a:rPr lang="id-ID" sz="1800" kern="1200" dirty="0" smtClean="0">
                          <a:solidFill>
                            <a:schemeClr val="dk1"/>
                          </a:solidFill>
                          <a:latin typeface="+mn-lt"/>
                          <a:ea typeface="+mn-ea"/>
                          <a:cs typeface="+mn-cs"/>
                        </a:rPr>
                        <a:t>Rabu, </a:t>
                      </a:r>
                      <a:endParaRPr lang="en-US" sz="1800" kern="1200" dirty="0" smtClean="0">
                        <a:solidFill>
                          <a:schemeClr val="dk1"/>
                        </a:solidFill>
                        <a:latin typeface="+mn-lt"/>
                        <a:ea typeface="+mn-ea"/>
                        <a:cs typeface="+mn-cs"/>
                      </a:endParaRPr>
                    </a:p>
                    <a:p>
                      <a:r>
                        <a:rPr lang="en-US" sz="1800" kern="1200" dirty="0" smtClean="0">
                          <a:solidFill>
                            <a:schemeClr val="dk1"/>
                          </a:solidFill>
                          <a:latin typeface="+mn-lt"/>
                          <a:ea typeface="+mn-ea"/>
                          <a:cs typeface="+mn-cs"/>
                        </a:rPr>
                        <a:t>27</a:t>
                      </a:r>
                      <a:r>
                        <a:rPr lang="id-ID" sz="1800" kern="1200" dirty="0" smtClean="0">
                          <a:solidFill>
                            <a:schemeClr val="dk1"/>
                          </a:solidFill>
                          <a:latin typeface="+mn-lt"/>
                          <a:ea typeface="+mn-ea"/>
                          <a:cs typeface="+mn-cs"/>
                        </a:rPr>
                        <a:t>Ju</a:t>
                      </a:r>
                      <a:r>
                        <a:rPr lang="en-US" sz="1800" kern="1200" dirty="0" smtClean="0">
                          <a:solidFill>
                            <a:schemeClr val="dk1"/>
                          </a:solidFill>
                          <a:latin typeface="+mn-lt"/>
                          <a:ea typeface="+mn-ea"/>
                          <a:cs typeface="+mn-cs"/>
                        </a:rPr>
                        <a:t>n</a:t>
                      </a:r>
                      <a:r>
                        <a:rPr lang="id-ID" sz="1800" kern="1200" dirty="0" smtClean="0">
                          <a:solidFill>
                            <a:schemeClr val="dk1"/>
                          </a:solidFill>
                          <a:latin typeface="+mn-lt"/>
                          <a:ea typeface="+mn-ea"/>
                          <a:cs typeface="+mn-cs"/>
                        </a:rPr>
                        <a:t>i ‘1</a:t>
                      </a:r>
                      <a:r>
                        <a:rPr lang="en-US" sz="1800" kern="1200" dirty="0" smtClean="0">
                          <a:solidFill>
                            <a:schemeClr val="dk1"/>
                          </a:solidFill>
                          <a:latin typeface="+mn-lt"/>
                          <a:ea typeface="+mn-ea"/>
                          <a:cs typeface="+mn-cs"/>
                        </a:rPr>
                        <a:t>2</a:t>
                      </a:r>
                    </a:p>
                    <a:p>
                      <a:r>
                        <a:rPr lang="en-US" sz="1800" kern="1200" dirty="0" smtClean="0">
                          <a:solidFill>
                            <a:schemeClr val="dk1"/>
                          </a:solidFill>
                          <a:latin typeface="+mn-lt"/>
                          <a:ea typeface="+mn-ea"/>
                          <a:cs typeface="+mn-cs"/>
                        </a:rPr>
                        <a:t>16</a:t>
                      </a:r>
                      <a:r>
                        <a:rPr lang="id-ID" sz="1800" kern="1200" dirty="0" smtClean="0">
                          <a:solidFill>
                            <a:schemeClr val="dk1"/>
                          </a:solidFill>
                          <a:latin typeface="+mn-lt"/>
                          <a:ea typeface="+mn-ea"/>
                          <a:cs typeface="+mn-cs"/>
                        </a:rPr>
                        <a:t>.</a:t>
                      </a:r>
                      <a:r>
                        <a:rPr lang="en-US" sz="1800" kern="1200" dirty="0" smtClean="0">
                          <a:solidFill>
                            <a:schemeClr val="dk1"/>
                          </a:solidFill>
                          <a:latin typeface="+mn-lt"/>
                          <a:ea typeface="+mn-ea"/>
                          <a:cs typeface="+mn-cs"/>
                        </a:rPr>
                        <a:t>0</a:t>
                      </a:r>
                      <a:r>
                        <a:rPr lang="id-ID" sz="1800" kern="1200" dirty="0" smtClean="0">
                          <a:solidFill>
                            <a:schemeClr val="dk1"/>
                          </a:solidFill>
                          <a:latin typeface="+mn-lt"/>
                          <a:ea typeface="+mn-ea"/>
                          <a:cs typeface="+mn-cs"/>
                        </a:rPr>
                        <a:t>0</a:t>
                      </a:r>
                      <a:endParaRPr lang="en-US" dirty="0"/>
                    </a:p>
                  </a:txBody>
                  <a:tcPr marL="91439" marR="91439"/>
                </a:tc>
                <a:tc>
                  <a:txBody>
                    <a:bodyPr/>
                    <a:lstStyle/>
                    <a:p>
                      <a:r>
                        <a:rPr lang="id-ID" sz="1800" kern="1200" dirty="0" smtClean="0">
                          <a:solidFill>
                            <a:schemeClr val="dk1"/>
                          </a:solidFill>
                          <a:latin typeface="+mn-lt"/>
                          <a:ea typeface="+mn-ea"/>
                          <a:cs typeface="+mn-cs"/>
                        </a:rPr>
                        <a:t>Mem</a:t>
                      </a:r>
                      <a:r>
                        <a:rPr lang="en-US" sz="1800" kern="1200" dirty="0" err="1" smtClean="0">
                          <a:solidFill>
                            <a:schemeClr val="dk1"/>
                          </a:solidFill>
                          <a:latin typeface="+mn-lt"/>
                          <a:ea typeface="+mn-ea"/>
                          <a:cs typeface="+mn-cs"/>
                        </a:rPr>
                        <a:t>asang</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pengaman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tempat</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tidur</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kanan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kiri</a:t>
                      </a:r>
                      <a:r>
                        <a:rPr lang="en-US" sz="1800" kern="1200" dirty="0" smtClean="0">
                          <a:solidFill>
                            <a:schemeClr val="dk1"/>
                          </a:solidFill>
                          <a:latin typeface="+mn-lt"/>
                          <a:ea typeface="+mn-ea"/>
                          <a:cs typeface="+mn-cs"/>
                        </a:rPr>
                        <a:t>.</a:t>
                      </a:r>
                    </a:p>
                    <a:p>
                      <a:r>
                        <a:rPr lang="en-US" sz="1800" kern="1200" dirty="0" err="1" smtClean="0">
                          <a:solidFill>
                            <a:schemeClr val="dk1"/>
                          </a:solidFill>
                          <a:latin typeface="+mn-lt"/>
                          <a:ea typeface="+mn-ea"/>
                          <a:cs typeface="+mn-cs"/>
                        </a:rPr>
                        <a:t>Merencanakan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melaksanakan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tindakan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untuk</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mengurangi</a:t>
                      </a:r>
                      <a:r>
                        <a:rPr lang="en-US" sz="1800" kern="1200" dirty="0" smtClean="0">
                          <a:solidFill>
                            <a:schemeClr val="dk1"/>
                          </a:solidFill>
                          <a:latin typeface="+mn-lt"/>
                          <a:ea typeface="+mn-ea"/>
                          <a:cs typeface="+mn-cs"/>
                        </a:rPr>
                        <a:t> deficit </a:t>
                      </a:r>
                      <a:r>
                        <a:rPr lang="en-US" sz="1800" kern="1200" dirty="0" err="1" smtClean="0">
                          <a:solidFill>
                            <a:schemeClr val="dk1"/>
                          </a:solidFill>
                          <a:latin typeface="+mn-lt"/>
                          <a:ea typeface="+mn-ea"/>
                          <a:cs typeface="+mn-cs"/>
                        </a:rPr>
                        <a:t>pengelihatan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dengan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cara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mengatur</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sendok</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gelas</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disatu</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tempat</a:t>
                      </a:r>
                      <a:r>
                        <a:rPr lang="en-US" sz="1800" kern="1200" dirty="0" smtClean="0">
                          <a:solidFill>
                            <a:schemeClr val="dk1"/>
                          </a:solidFill>
                          <a:latin typeface="+mn-lt"/>
                          <a:ea typeface="+mn-ea"/>
                          <a:cs typeface="+mn-cs"/>
                        </a:rPr>
                        <a:t>.</a:t>
                      </a:r>
                    </a:p>
                    <a:p>
                      <a:r>
                        <a:rPr lang="en-US" sz="1800" kern="1200" dirty="0" smtClean="0">
                          <a:solidFill>
                            <a:schemeClr val="dk1"/>
                          </a:solidFill>
                          <a:latin typeface="+mn-lt"/>
                          <a:ea typeface="+mn-ea"/>
                          <a:cs typeface="+mn-cs"/>
                        </a:rPr>
                        <a:t> </a:t>
                      </a:r>
                    </a:p>
                    <a:p>
                      <a:r>
                        <a:rPr lang="id-ID" sz="1800" kern="1200" dirty="0" smtClean="0">
                          <a:solidFill>
                            <a:schemeClr val="dk1"/>
                          </a:solidFill>
                          <a:latin typeface="+mn-lt"/>
                          <a:ea typeface="+mn-ea"/>
                          <a:cs typeface="+mn-cs"/>
                        </a:rPr>
                        <a:t>Men</a:t>
                      </a:r>
                      <a:r>
                        <a:rPr lang="en-US" sz="1800" kern="1200" dirty="0" err="1" smtClean="0">
                          <a:solidFill>
                            <a:schemeClr val="dk1"/>
                          </a:solidFill>
                          <a:latin typeface="+mn-lt"/>
                          <a:ea typeface="+mn-ea"/>
                          <a:cs typeface="+mn-cs"/>
                        </a:rPr>
                        <a:t>dekatkan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tempat</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tidur</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sisu</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kiri</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ke</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tembok</a:t>
                      </a:r>
                      <a:endParaRPr lang="en-US" sz="1800" kern="1200" dirty="0" smtClean="0">
                        <a:solidFill>
                          <a:schemeClr val="dk1"/>
                        </a:solidFill>
                        <a:latin typeface="+mn-lt"/>
                        <a:ea typeface="+mn-ea"/>
                        <a:cs typeface="+mn-cs"/>
                      </a:endParaRPr>
                    </a:p>
                    <a:p>
                      <a:r>
                        <a:rPr lang="en-US" sz="1800" kern="1200" dirty="0" err="1" smtClean="0">
                          <a:solidFill>
                            <a:schemeClr val="dk1"/>
                          </a:solidFill>
                          <a:latin typeface="+mn-lt"/>
                          <a:ea typeface="+mn-ea"/>
                          <a:cs typeface="+mn-cs"/>
                        </a:rPr>
                        <a:t>Meletakkan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kursi</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di</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samping</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meja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jauh</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dari</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tempat</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tidur</a:t>
                      </a:r>
                      <a:r>
                        <a:rPr lang="en-US" sz="1800" kern="1200" dirty="0" smtClean="0">
                          <a:solidFill>
                            <a:schemeClr val="dk1"/>
                          </a:solidFill>
                          <a:latin typeface="+mn-lt"/>
                          <a:ea typeface="+mn-ea"/>
                          <a:cs typeface="+mn-cs"/>
                        </a:rPr>
                        <a:t>.</a:t>
                      </a:r>
                    </a:p>
                    <a:p>
                      <a:r>
                        <a:rPr lang="id-ID" sz="1800" kern="1200" dirty="0" smtClean="0">
                          <a:solidFill>
                            <a:schemeClr val="dk1"/>
                          </a:solidFill>
                          <a:latin typeface="+mn-lt"/>
                          <a:ea typeface="+mn-ea"/>
                          <a:cs typeface="+mn-cs"/>
                        </a:rPr>
                        <a:t> </a:t>
                      </a:r>
                      <a:endParaRPr lang="en-US" sz="1800" kern="1200" dirty="0" smtClean="0">
                        <a:solidFill>
                          <a:schemeClr val="dk1"/>
                        </a:solidFill>
                        <a:latin typeface="+mn-lt"/>
                        <a:ea typeface="+mn-ea"/>
                        <a:cs typeface="+mn-cs"/>
                      </a:endParaRPr>
                    </a:p>
                    <a:p>
                      <a:r>
                        <a:rPr lang="id-ID" sz="1800" kern="1200" dirty="0" smtClean="0">
                          <a:solidFill>
                            <a:schemeClr val="dk1"/>
                          </a:solidFill>
                          <a:latin typeface="+mn-lt"/>
                          <a:ea typeface="+mn-ea"/>
                          <a:cs typeface="+mn-cs"/>
                        </a:rPr>
                        <a:t>Me</a:t>
                      </a:r>
                      <a:r>
                        <a:rPr lang="en-US" sz="1800" kern="1200" dirty="0" err="1" smtClean="0">
                          <a:solidFill>
                            <a:schemeClr val="dk1"/>
                          </a:solidFill>
                          <a:latin typeface="+mn-lt"/>
                          <a:ea typeface="+mn-ea"/>
                          <a:cs typeface="+mn-cs"/>
                        </a:rPr>
                        <a:t>mberikan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kesempatan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kepada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pasien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untuk</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memakai</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bedak</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sendiri</a:t>
                      </a:r>
                      <a:r>
                        <a:rPr lang="en-US" sz="1800" kern="1200" dirty="0" smtClean="0">
                          <a:solidFill>
                            <a:schemeClr val="dk1"/>
                          </a:solidFill>
                          <a:latin typeface="+mn-lt"/>
                          <a:ea typeface="+mn-ea"/>
                          <a:cs typeface="+mn-cs"/>
                        </a:rPr>
                        <a:t>.</a:t>
                      </a:r>
                      <a:endParaRPr lang="en-US" sz="1800" kern="1200" dirty="0">
                        <a:solidFill>
                          <a:schemeClr val="dk1"/>
                        </a:solidFill>
                        <a:latin typeface="+mn-lt"/>
                        <a:ea typeface="+mn-ea"/>
                        <a:cs typeface="+mn-cs"/>
                      </a:endParaRPr>
                    </a:p>
                  </a:txBody>
                  <a:tcPr marL="91439" marR="91439"/>
                </a:tc>
              </a:tr>
            </a:tbl>
          </a:graphicData>
        </a:graphic>
      </p:graphicFrame>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smtClean="0"/>
              <a:t>3.</a:t>
            </a:r>
            <a:r>
              <a:rPr lang="id-ID" sz="1800" dirty="0" smtClean="0"/>
              <a:t>Diagnosa Keperawatan  : Gangguan pola tidur berhubungan dengan </a:t>
            </a:r>
            <a:r>
              <a:rPr lang="en-US" sz="1800" dirty="0" err="1" smtClean="0"/>
              <a:t>Nyeri</a:t>
            </a:r>
            <a:endParaRPr lang="en-US" sz="1800" dirty="0"/>
          </a:p>
        </p:txBody>
      </p:sp>
      <p:graphicFrame>
        <p:nvGraphicFramePr>
          <p:cNvPr id="4" name="Content Placeholder 3"/>
          <p:cNvGraphicFramePr>
            <a:graphicFrameLocks noGrp="1"/>
          </p:cNvGraphicFramePr>
          <p:nvPr>
            <p:ph idx="1"/>
          </p:nvPr>
        </p:nvGraphicFramePr>
        <p:xfrm>
          <a:off x="457200" y="1600200"/>
          <a:ext cx="8229600" cy="4708525"/>
        </p:xfrm>
        <a:graphic>
          <a:graphicData uri="http://schemas.openxmlformats.org/drawingml/2006/table">
            <a:tbl>
              <a:tblPr firstRow="1" bandRow="1">
                <a:tableStyleId>{5C22544A-7EE6-4342-B048-85BDC9FD1C3A}</a:tableStyleId>
              </a:tblPr>
              <a:tblGrid>
                <a:gridCol w="1400156"/>
                <a:gridCol w="6829444"/>
              </a:tblGrid>
              <a:tr h="370840">
                <a:tc>
                  <a:txBody>
                    <a:bodyPr/>
                    <a:lstStyle/>
                    <a:p>
                      <a:r>
                        <a:rPr lang="en-US" dirty="0" smtClean="0"/>
                        <a:t>WAKTU</a:t>
                      </a:r>
                      <a:endParaRPr lang="en-US" dirty="0"/>
                    </a:p>
                  </a:txBody>
                  <a:tcPr marL="91439" marR="91439"/>
                </a:tc>
                <a:tc>
                  <a:txBody>
                    <a:bodyPr/>
                    <a:lstStyle/>
                    <a:p>
                      <a:r>
                        <a:rPr lang="en-US" dirty="0" smtClean="0"/>
                        <a:t>TINDAKAN PERAWATAN</a:t>
                      </a:r>
                      <a:endParaRPr lang="en-US" dirty="0"/>
                    </a:p>
                  </a:txBody>
                  <a:tcPr marL="91439" marR="91439"/>
                </a:tc>
              </a:tr>
              <a:tr h="370840">
                <a:tc>
                  <a:txBody>
                    <a:bodyPr/>
                    <a:lstStyle/>
                    <a:p>
                      <a:r>
                        <a:rPr lang="en-US" sz="1800" kern="1200" dirty="0" err="1" smtClean="0">
                          <a:solidFill>
                            <a:schemeClr val="dk1"/>
                          </a:solidFill>
                          <a:latin typeface="+mn-lt"/>
                          <a:ea typeface="+mn-ea"/>
                          <a:cs typeface="+mn-cs"/>
                        </a:rPr>
                        <a:t>Rabu</a:t>
                      </a:r>
                      <a:r>
                        <a:rPr lang="id-ID" sz="1800" kern="1200" dirty="0" smtClean="0">
                          <a:solidFill>
                            <a:schemeClr val="dk1"/>
                          </a:solidFill>
                          <a:latin typeface="+mn-lt"/>
                          <a:ea typeface="+mn-ea"/>
                          <a:cs typeface="+mn-cs"/>
                        </a:rPr>
                        <a:t>, </a:t>
                      </a:r>
                      <a:endParaRPr lang="en-US" sz="1800" kern="1200" dirty="0" smtClean="0">
                        <a:solidFill>
                          <a:schemeClr val="dk1"/>
                        </a:solidFill>
                        <a:latin typeface="+mn-lt"/>
                        <a:ea typeface="+mn-ea"/>
                        <a:cs typeface="+mn-cs"/>
                      </a:endParaRPr>
                    </a:p>
                    <a:p>
                      <a:r>
                        <a:rPr lang="en-US" sz="1800" kern="1200" dirty="0" smtClean="0">
                          <a:solidFill>
                            <a:schemeClr val="dk1"/>
                          </a:solidFill>
                          <a:latin typeface="+mn-lt"/>
                          <a:ea typeface="+mn-ea"/>
                          <a:cs typeface="+mn-cs"/>
                        </a:rPr>
                        <a:t>27</a:t>
                      </a:r>
                      <a:r>
                        <a:rPr lang="id-ID" sz="1800" kern="1200" dirty="0" smtClean="0">
                          <a:solidFill>
                            <a:schemeClr val="dk1"/>
                          </a:solidFill>
                          <a:latin typeface="+mn-lt"/>
                          <a:ea typeface="+mn-ea"/>
                          <a:cs typeface="+mn-cs"/>
                        </a:rPr>
                        <a:t>Juli ’1</a:t>
                      </a:r>
                      <a:r>
                        <a:rPr lang="en-US" sz="1800" kern="1200" dirty="0" smtClean="0">
                          <a:solidFill>
                            <a:schemeClr val="dk1"/>
                          </a:solidFill>
                          <a:latin typeface="+mn-lt"/>
                          <a:ea typeface="+mn-ea"/>
                          <a:cs typeface="+mn-cs"/>
                        </a:rPr>
                        <a:t>2</a:t>
                      </a:r>
                    </a:p>
                    <a:p>
                      <a:r>
                        <a:rPr lang="en-US" sz="1800" kern="1200" dirty="0" smtClean="0">
                          <a:solidFill>
                            <a:schemeClr val="dk1"/>
                          </a:solidFill>
                          <a:latin typeface="+mn-lt"/>
                          <a:ea typeface="+mn-ea"/>
                          <a:cs typeface="+mn-cs"/>
                        </a:rPr>
                        <a:t>20.00</a:t>
                      </a:r>
                      <a:endParaRPr lang="en-US" dirty="0"/>
                    </a:p>
                  </a:txBody>
                  <a:tcPr marL="91439" marR="91439"/>
                </a:tc>
                <a:tc>
                  <a:txBody>
                    <a:bodyPr/>
                    <a:lstStyle/>
                    <a:p>
                      <a:pPr algn="just">
                        <a:lnSpc>
                          <a:spcPct val="150000"/>
                        </a:lnSpc>
                        <a:spcAft>
                          <a:spcPts val="0"/>
                        </a:spcAft>
                      </a:pPr>
                      <a:endParaRPr lang="id-ID" sz="2400" dirty="0">
                        <a:latin typeface="Times New Roman"/>
                        <a:ea typeface="Calibri"/>
                        <a:cs typeface="Times New Roman"/>
                      </a:endParaRPr>
                    </a:p>
                    <a:p>
                      <a:pPr marL="1905" algn="just">
                        <a:lnSpc>
                          <a:spcPct val="150000"/>
                        </a:lnSpc>
                        <a:spcAft>
                          <a:spcPts val="0"/>
                        </a:spcAft>
                      </a:pPr>
                      <a:r>
                        <a:rPr lang="id-ID" sz="2000" dirty="0">
                          <a:latin typeface="Times New Roman"/>
                          <a:ea typeface="Calibri"/>
                          <a:cs typeface="Times New Roman"/>
                        </a:rPr>
                        <a:t>Mengobservasi</a:t>
                      </a:r>
                      <a:r>
                        <a:rPr lang="en-US" sz="2000" dirty="0">
                          <a:latin typeface="Times New Roman"/>
                          <a:ea typeface="Calibri"/>
                          <a:cs typeface="Times New Roman"/>
                        </a:rPr>
                        <a:t> </a:t>
                      </a:r>
                      <a:r>
                        <a:rPr lang="en-US" sz="2000" dirty="0" err="1">
                          <a:latin typeface="Times New Roman"/>
                          <a:ea typeface="Calibri"/>
                          <a:cs typeface="Times New Roman"/>
                        </a:rPr>
                        <a:t>tentang</a:t>
                      </a:r>
                      <a:r>
                        <a:rPr lang="en-US" sz="2000" dirty="0">
                          <a:latin typeface="Times New Roman"/>
                          <a:ea typeface="Calibri"/>
                          <a:cs typeface="Times New Roman"/>
                        </a:rPr>
                        <a:t> </a:t>
                      </a:r>
                      <a:r>
                        <a:rPr lang="en-US" sz="2000" dirty="0" err="1">
                          <a:latin typeface="Times New Roman"/>
                          <a:ea typeface="Calibri"/>
                          <a:cs typeface="Times New Roman"/>
                        </a:rPr>
                        <a:t>kebiasaan</a:t>
                      </a:r>
                      <a:r>
                        <a:rPr lang="en-US" sz="2000" dirty="0">
                          <a:latin typeface="Times New Roman"/>
                          <a:ea typeface="Calibri"/>
                          <a:cs typeface="Times New Roman"/>
                        </a:rPr>
                        <a:t> </a:t>
                      </a:r>
                      <a:r>
                        <a:rPr lang="en-US" sz="2000" dirty="0" err="1">
                          <a:latin typeface="Times New Roman"/>
                          <a:ea typeface="Calibri"/>
                          <a:cs typeface="Times New Roman"/>
                        </a:rPr>
                        <a:t>tidur</a:t>
                      </a:r>
                      <a:r>
                        <a:rPr lang="en-US" sz="2000" dirty="0">
                          <a:latin typeface="Times New Roman"/>
                          <a:ea typeface="Calibri"/>
                          <a:cs typeface="Times New Roman"/>
                        </a:rPr>
                        <a:t> </a:t>
                      </a:r>
                      <a:r>
                        <a:rPr lang="en-US" sz="2000" dirty="0" err="1">
                          <a:latin typeface="Times New Roman"/>
                          <a:ea typeface="Calibri"/>
                          <a:cs typeface="Times New Roman"/>
                        </a:rPr>
                        <a:t>klien</a:t>
                      </a:r>
                      <a:r>
                        <a:rPr lang="en-US" sz="2000" dirty="0">
                          <a:latin typeface="Times New Roman"/>
                          <a:ea typeface="Calibri"/>
                          <a:cs typeface="Times New Roman"/>
                        </a:rPr>
                        <a:t> </a:t>
                      </a:r>
                      <a:r>
                        <a:rPr lang="en-US" sz="2000" dirty="0" err="1" smtClean="0">
                          <a:latin typeface="Times New Roman"/>
                          <a:ea typeface="Calibri"/>
                          <a:cs typeface="Times New Roman"/>
                        </a:rPr>
                        <a:t>dirumah</a:t>
                      </a:r>
                      <a:endParaRPr lang="en-US" sz="2000" dirty="0" smtClean="0">
                        <a:latin typeface="Times New Roman"/>
                        <a:ea typeface="Calibri"/>
                        <a:cs typeface="Times New Roman"/>
                      </a:endParaRPr>
                    </a:p>
                    <a:p>
                      <a:pPr marL="1905" algn="just">
                        <a:lnSpc>
                          <a:spcPct val="150000"/>
                        </a:lnSpc>
                        <a:spcAft>
                          <a:spcPts val="0"/>
                        </a:spcAft>
                      </a:pPr>
                      <a:endParaRPr lang="en-US" sz="2000" dirty="0">
                        <a:latin typeface="Calibri"/>
                        <a:ea typeface="Calibri"/>
                        <a:cs typeface="Times New Roman"/>
                      </a:endParaRPr>
                    </a:p>
                    <a:p>
                      <a:pPr algn="just">
                        <a:lnSpc>
                          <a:spcPct val="150000"/>
                        </a:lnSpc>
                        <a:spcAft>
                          <a:spcPts val="0"/>
                        </a:spcAft>
                        <a:tabLst>
                          <a:tab pos="22225" algn="l"/>
                        </a:tabLst>
                      </a:pPr>
                      <a:r>
                        <a:rPr lang="en-US" sz="2000" dirty="0" err="1">
                          <a:latin typeface="Times New Roman"/>
                          <a:ea typeface="Calibri"/>
                          <a:cs typeface="Times New Roman"/>
                        </a:rPr>
                        <a:t>Menganjurkan</a:t>
                      </a:r>
                      <a:r>
                        <a:rPr lang="en-US" sz="2000" dirty="0">
                          <a:latin typeface="Times New Roman"/>
                          <a:ea typeface="Calibri"/>
                          <a:cs typeface="Times New Roman"/>
                        </a:rPr>
                        <a:t> </a:t>
                      </a:r>
                      <a:r>
                        <a:rPr lang="en-US" sz="2000" dirty="0" err="1">
                          <a:latin typeface="Times New Roman"/>
                          <a:ea typeface="Calibri"/>
                          <a:cs typeface="Times New Roman"/>
                        </a:rPr>
                        <a:t>klien</a:t>
                      </a:r>
                      <a:r>
                        <a:rPr lang="en-US" sz="2000" dirty="0">
                          <a:latin typeface="Times New Roman"/>
                          <a:ea typeface="Calibri"/>
                          <a:cs typeface="Times New Roman"/>
                        </a:rPr>
                        <a:t> </a:t>
                      </a:r>
                      <a:r>
                        <a:rPr lang="en-US" sz="2000" dirty="0" err="1">
                          <a:latin typeface="Times New Roman"/>
                          <a:ea typeface="Calibri"/>
                          <a:cs typeface="Times New Roman"/>
                        </a:rPr>
                        <a:t>untuk</a:t>
                      </a:r>
                      <a:r>
                        <a:rPr lang="en-US" sz="2000" dirty="0">
                          <a:latin typeface="Times New Roman"/>
                          <a:ea typeface="Calibri"/>
                          <a:cs typeface="Times New Roman"/>
                        </a:rPr>
                        <a:t> </a:t>
                      </a:r>
                      <a:r>
                        <a:rPr lang="en-US" sz="2000" dirty="0" err="1">
                          <a:latin typeface="Times New Roman"/>
                          <a:ea typeface="Calibri"/>
                          <a:cs typeface="Times New Roman"/>
                        </a:rPr>
                        <a:t>membuat</a:t>
                      </a:r>
                      <a:r>
                        <a:rPr lang="en-US" sz="2000" dirty="0">
                          <a:latin typeface="Times New Roman"/>
                          <a:ea typeface="Calibri"/>
                          <a:cs typeface="Times New Roman"/>
                        </a:rPr>
                        <a:t> </a:t>
                      </a:r>
                      <a:r>
                        <a:rPr lang="en-US" sz="2000" dirty="0" err="1">
                          <a:latin typeface="Times New Roman"/>
                          <a:ea typeface="Calibri"/>
                          <a:cs typeface="Times New Roman"/>
                        </a:rPr>
                        <a:t>aktivitas</a:t>
                      </a:r>
                      <a:r>
                        <a:rPr lang="en-US" sz="2000" dirty="0">
                          <a:latin typeface="Times New Roman"/>
                          <a:ea typeface="Calibri"/>
                          <a:cs typeface="Times New Roman"/>
                        </a:rPr>
                        <a:t> </a:t>
                      </a:r>
                      <a:r>
                        <a:rPr lang="en-US" sz="2000" dirty="0" err="1">
                          <a:latin typeface="Times New Roman"/>
                          <a:ea typeface="Calibri"/>
                          <a:cs typeface="Times New Roman"/>
                        </a:rPr>
                        <a:t>sebagai</a:t>
                      </a:r>
                      <a:r>
                        <a:rPr lang="en-US" sz="2000" dirty="0">
                          <a:latin typeface="Times New Roman"/>
                          <a:ea typeface="Calibri"/>
                          <a:cs typeface="Times New Roman"/>
                        </a:rPr>
                        <a:t> </a:t>
                      </a:r>
                      <a:r>
                        <a:rPr lang="en-US" sz="2000" dirty="0" err="1">
                          <a:latin typeface="Times New Roman"/>
                          <a:ea typeface="Calibri"/>
                          <a:cs typeface="Times New Roman"/>
                        </a:rPr>
                        <a:t>pengantar</a:t>
                      </a:r>
                      <a:r>
                        <a:rPr lang="en-US" sz="2000" dirty="0">
                          <a:latin typeface="Times New Roman"/>
                          <a:ea typeface="Calibri"/>
                          <a:cs typeface="Times New Roman"/>
                        </a:rPr>
                        <a:t> </a:t>
                      </a:r>
                      <a:r>
                        <a:rPr lang="en-US" sz="2000" dirty="0" err="1">
                          <a:latin typeface="Times New Roman"/>
                          <a:ea typeface="Calibri"/>
                          <a:cs typeface="Times New Roman"/>
                        </a:rPr>
                        <a:t>tidur</a:t>
                      </a:r>
                      <a:r>
                        <a:rPr lang="en-US" sz="2000" dirty="0">
                          <a:latin typeface="Times New Roman"/>
                          <a:ea typeface="Calibri"/>
                          <a:cs typeface="Times New Roman"/>
                        </a:rPr>
                        <a:t>, </a:t>
                      </a:r>
                      <a:r>
                        <a:rPr lang="en-US" sz="2000" dirty="0" err="1">
                          <a:latin typeface="Times New Roman"/>
                          <a:ea typeface="Calibri"/>
                          <a:cs typeface="Times New Roman"/>
                        </a:rPr>
                        <a:t>misalnya</a:t>
                      </a:r>
                      <a:r>
                        <a:rPr lang="en-US" sz="2000" dirty="0">
                          <a:latin typeface="Times New Roman"/>
                          <a:ea typeface="Calibri"/>
                          <a:cs typeface="Times New Roman"/>
                        </a:rPr>
                        <a:t> </a:t>
                      </a:r>
                      <a:r>
                        <a:rPr lang="en-US" sz="2000" dirty="0" err="1">
                          <a:latin typeface="Times New Roman"/>
                          <a:ea typeface="Calibri"/>
                          <a:cs typeface="Times New Roman"/>
                        </a:rPr>
                        <a:t>mendengarkan</a:t>
                      </a:r>
                      <a:r>
                        <a:rPr lang="en-US" sz="2000" dirty="0">
                          <a:latin typeface="Times New Roman"/>
                          <a:ea typeface="Calibri"/>
                          <a:cs typeface="Times New Roman"/>
                        </a:rPr>
                        <a:t> </a:t>
                      </a:r>
                      <a:r>
                        <a:rPr lang="en-US" sz="2000" dirty="0" err="1">
                          <a:latin typeface="Times New Roman"/>
                          <a:ea typeface="Calibri"/>
                          <a:cs typeface="Times New Roman"/>
                        </a:rPr>
                        <a:t>musik</a:t>
                      </a:r>
                      <a:r>
                        <a:rPr lang="en-US" sz="2000" dirty="0">
                          <a:latin typeface="Times New Roman"/>
                          <a:ea typeface="Calibri"/>
                          <a:cs typeface="Times New Roman"/>
                        </a:rPr>
                        <a:t>, </a:t>
                      </a:r>
                      <a:r>
                        <a:rPr lang="en-US" sz="2000" dirty="0" err="1">
                          <a:latin typeface="Times New Roman"/>
                          <a:ea typeface="Calibri"/>
                          <a:cs typeface="Times New Roman"/>
                        </a:rPr>
                        <a:t>membaca</a:t>
                      </a:r>
                      <a:r>
                        <a:rPr lang="en-US" sz="2000" dirty="0">
                          <a:latin typeface="Times New Roman"/>
                          <a:ea typeface="Calibri"/>
                          <a:cs typeface="Times New Roman"/>
                        </a:rPr>
                        <a:t> </a:t>
                      </a:r>
                      <a:r>
                        <a:rPr lang="en-US" sz="2000" dirty="0" err="1">
                          <a:latin typeface="Times New Roman"/>
                          <a:ea typeface="Calibri"/>
                          <a:cs typeface="Times New Roman"/>
                        </a:rPr>
                        <a:t>buku</a:t>
                      </a:r>
                      <a:r>
                        <a:rPr lang="en-US" sz="2000" dirty="0">
                          <a:latin typeface="Times New Roman"/>
                          <a:ea typeface="Calibri"/>
                          <a:cs typeface="Times New Roman"/>
                        </a:rPr>
                        <a:t> </a:t>
                      </a:r>
                      <a:r>
                        <a:rPr lang="en-US" sz="2000" dirty="0" err="1">
                          <a:latin typeface="Times New Roman"/>
                          <a:ea typeface="Calibri"/>
                          <a:cs typeface="Times New Roman"/>
                        </a:rPr>
                        <a:t>dan</a:t>
                      </a:r>
                      <a:r>
                        <a:rPr lang="en-US" sz="2000" dirty="0">
                          <a:latin typeface="Times New Roman"/>
                          <a:ea typeface="Calibri"/>
                          <a:cs typeface="Times New Roman"/>
                        </a:rPr>
                        <a:t> </a:t>
                      </a:r>
                      <a:r>
                        <a:rPr lang="en-US" sz="2000" dirty="0" err="1">
                          <a:latin typeface="Times New Roman"/>
                          <a:ea typeface="Calibri"/>
                          <a:cs typeface="Times New Roman"/>
                        </a:rPr>
                        <a:t>menggunakan</a:t>
                      </a:r>
                      <a:r>
                        <a:rPr lang="en-US" sz="2000" dirty="0">
                          <a:latin typeface="Times New Roman"/>
                          <a:ea typeface="Calibri"/>
                          <a:cs typeface="Times New Roman"/>
                        </a:rPr>
                        <a:t> </a:t>
                      </a:r>
                      <a:r>
                        <a:rPr lang="en-US" sz="2000" dirty="0" err="1">
                          <a:latin typeface="Times New Roman"/>
                          <a:ea typeface="Calibri"/>
                          <a:cs typeface="Times New Roman"/>
                        </a:rPr>
                        <a:t>teknik</a:t>
                      </a:r>
                      <a:r>
                        <a:rPr lang="en-US" sz="2000" dirty="0">
                          <a:latin typeface="Times New Roman"/>
                          <a:ea typeface="Calibri"/>
                          <a:cs typeface="Times New Roman"/>
                        </a:rPr>
                        <a:t> </a:t>
                      </a:r>
                      <a:r>
                        <a:rPr lang="en-US" sz="2000" dirty="0" err="1">
                          <a:latin typeface="Times New Roman"/>
                          <a:ea typeface="Calibri"/>
                          <a:cs typeface="Times New Roman"/>
                        </a:rPr>
                        <a:t>relaksasi</a:t>
                      </a:r>
                      <a:r>
                        <a:rPr lang="en-US" sz="2000" dirty="0">
                          <a:latin typeface="Times New Roman"/>
                          <a:ea typeface="Calibri"/>
                          <a:cs typeface="Times New Roman"/>
                        </a:rPr>
                        <a:t> </a:t>
                      </a:r>
                      <a:r>
                        <a:rPr lang="en-US" sz="2000" dirty="0" err="1">
                          <a:latin typeface="Times New Roman"/>
                          <a:ea typeface="Calibri"/>
                          <a:cs typeface="Times New Roman"/>
                        </a:rPr>
                        <a:t>yaitu</a:t>
                      </a:r>
                      <a:r>
                        <a:rPr lang="en-US" sz="2000" dirty="0">
                          <a:latin typeface="Times New Roman"/>
                          <a:ea typeface="Calibri"/>
                          <a:cs typeface="Times New Roman"/>
                        </a:rPr>
                        <a:t> </a:t>
                      </a:r>
                      <a:r>
                        <a:rPr lang="en-US" sz="2000" dirty="0" err="1">
                          <a:latin typeface="Times New Roman"/>
                          <a:ea typeface="Calibri"/>
                          <a:cs typeface="Times New Roman"/>
                        </a:rPr>
                        <a:t>menarik</a:t>
                      </a:r>
                      <a:r>
                        <a:rPr lang="en-US" sz="2000" dirty="0">
                          <a:latin typeface="Times New Roman"/>
                          <a:ea typeface="Calibri"/>
                          <a:cs typeface="Times New Roman"/>
                        </a:rPr>
                        <a:t> </a:t>
                      </a:r>
                      <a:r>
                        <a:rPr lang="en-US" sz="2000" dirty="0" err="1">
                          <a:latin typeface="Times New Roman"/>
                          <a:ea typeface="Calibri"/>
                          <a:cs typeface="Times New Roman"/>
                        </a:rPr>
                        <a:t>napas</a:t>
                      </a:r>
                      <a:r>
                        <a:rPr lang="en-US" sz="2000" dirty="0">
                          <a:latin typeface="Times New Roman"/>
                          <a:ea typeface="Calibri"/>
                          <a:cs typeface="Times New Roman"/>
                        </a:rPr>
                        <a:t> </a:t>
                      </a:r>
                      <a:r>
                        <a:rPr lang="en-US" sz="2000" dirty="0" err="1">
                          <a:latin typeface="Times New Roman"/>
                          <a:ea typeface="Calibri"/>
                          <a:cs typeface="Times New Roman"/>
                        </a:rPr>
                        <a:t>dalam</a:t>
                      </a:r>
                      <a:r>
                        <a:rPr lang="en-US" sz="2000" dirty="0">
                          <a:latin typeface="Times New Roman"/>
                          <a:ea typeface="Calibri"/>
                          <a:cs typeface="Times New Roman"/>
                        </a:rPr>
                        <a:t> </a:t>
                      </a:r>
                      <a:r>
                        <a:rPr lang="en-US" sz="2000" dirty="0" err="1">
                          <a:latin typeface="Times New Roman"/>
                          <a:ea typeface="Calibri"/>
                          <a:cs typeface="Times New Roman"/>
                        </a:rPr>
                        <a:t>melalui</a:t>
                      </a:r>
                      <a:r>
                        <a:rPr lang="en-US" sz="2000" dirty="0">
                          <a:latin typeface="Times New Roman"/>
                          <a:ea typeface="Calibri"/>
                          <a:cs typeface="Times New Roman"/>
                        </a:rPr>
                        <a:t> </a:t>
                      </a:r>
                      <a:r>
                        <a:rPr lang="en-US" sz="2000" dirty="0" err="1">
                          <a:latin typeface="Times New Roman"/>
                          <a:ea typeface="Calibri"/>
                          <a:cs typeface="Times New Roman"/>
                        </a:rPr>
                        <a:t>hidung</a:t>
                      </a:r>
                      <a:r>
                        <a:rPr lang="en-US" sz="2000" dirty="0">
                          <a:latin typeface="Times New Roman"/>
                          <a:ea typeface="Calibri"/>
                          <a:cs typeface="Times New Roman"/>
                        </a:rPr>
                        <a:t> </a:t>
                      </a:r>
                      <a:r>
                        <a:rPr lang="en-US" sz="2000" dirty="0" err="1">
                          <a:latin typeface="Times New Roman"/>
                          <a:ea typeface="Calibri"/>
                          <a:cs typeface="Times New Roman"/>
                        </a:rPr>
                        <a:t>kemudian</a:t>
                      </a:r>
                      <a:r>
                        <a:rPr lang="en-US" sz="2000" dirty="0">
                          <a:latin typeface="Times New Roman"/>
                          <a:ea typeface="Calibri"/>
                          <a:cs typeface="Times New Roman"/>
                        </a:rPr>
                        <a:t> </a:t>
                      </a:r>
                      <a:r>
                        <a:rPr lang="en-US" sz="2000" dirty="0" err="1">
                          <a:latin typeface="Times New Roman"/>
                          <a:ea typeface="Calibri"/>
                          <a:cs typeface="Times New Roman"/>
                        </a:rPr>
                        <a:t>dikeluarkan</a:t>
                      </a:r>
                      <a:r>
                        <a:rPr lang="en-US" sz="2000" dirty="0">
                          <a:latin typeface="Times New Roman"/>
                          <a:ea typeface="Calibri"/>
                          <a:cs typeface="Times New Roman"/>
                        </a:rPr>
                        <a:t> </a:t>
                      </a:r>
                      <a:r>
                        <a:rPr lang="en-US" sz="2000" dirty="0" err="1">
                          <a:latin typeface="Times New Roman"/>
                          <a:ea typeface="Calibri"/>
                          <a:cs typeface="Times New Roman"/>
                        </a:rPr>
                        <a:t>melalui</a:t>
                      </a:r>
                      <a:r>
                        <a:rPr lang="en-US" sz="2000" dirty="0">
                          <a:latin typeface="Times New Roman"/>
                          <a:ea typeface="Calibri"/>
                          <a:cs typeface="Times New Roman"/>
                        </a:rPr>
                        <a:t> </a:t>
                      </a:r>
                      <a:r>
                        <a:rPr lang="en-US" sz="2000" dirty="0" err="1">
                          <a:latin typeface="Times New Roman"/>
                          <a:ea typeface="Calibri"/>
                          <a:cs typeface="Times New Roman"/>
                        </a:rPr>
                        <a:t>mulut</a:t>
                      </a:r>
                      <a:r>
                        <a:rPr lang="en-US" sz="2000" dirty="0">
                          <a:latin typeface="Times New Roman"/>
                          <a:ea typeface="Calibri"/>
                          <a:cs typeface="Times New Roman"/>
                        </a:rPr>
                        <a:t>.</a:t>
                      </a:r>
                      <a:endParaRPr lang="en-US" sz="2000" dirty="0">
                        <a:latin typeface="Calibri"/>
                        <a:ea typeface="Calibri"/>
                        <a:cs typeface="Times New Roman"/>
                      </a:endParaRPr>
                    </a:p>
                  </a:txBody>
                  <a:tcPr marL="68579" marR="68579" marT="0" marB="0"/>
                </a:tc>
              </a:tr>
            </a:tbl>
          </a:graphicData>
        </a:graphic>
      </p:graphicFrame>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1800" dirty="0" smtClean="0"/>
              <a:t>Diagnosa Keperawatan  : Defisit perawatan diri berhubungan dengan </a:t>
            </a:r>
            <a:r>
              <a:rPr lang="en-US" sz="1800" dirty="0" err="1" smtClean="0"/>
              <a:t>menurunnya</a:t>
            </a:r>
            <a:r>
              <a:rPr lang="en-US" sz="1800" dirty="0" smtClean="0"/>
              <a:t> </a:t>
            </a:r>
            <a:r>
              <a:rPr lang="en-US" sz="1800" dirty="0" err="1" smtClean="0"/>
              <a:t>fungsi</a:t>
            </a:r>
            <a:r>
              <a:rPr lang="en-US" sz="1800" dirty="0" smtClean="0"/>
              <a:t> </a:t>
            </a:r>
            <a:r>
              <a:rPr lang="en-US" sz="1800" dirty="0" err="1" smtClean="0"/>
              <a:t>sensorik</a:t>
            </a:r>
            <a:r>
              <a:rPr lang="en-US" sz="1800" dirty="0" smtClean="0"/>
              <a:t> </a:t>
            </a:r>
            <a:r>
              <a:rPr lang="en-US" sz="1800" dirty="0" err="1" smtClean="0"/>
              <a:t>dan</a:t>
            </a:r>
            <a:r>
              <a:rPr lang="en-US" sz="1800" dirty="0" smtClean="0"/>
              <a:t> </a:t>
            </a:r>
            <a:r>
              <a:rPr lang="en-US" sz="1800" dirty="0" err="1" smtClean="0"/>
              <a:t>motorik</a:t>
            </a:r>
            <a:r>
              <a:rPr lang="en-US" sz="1800" dirty="0" smtClean="0"/>
              <a:t> </a:t>
            </a:r>
            <a:r>
              <a:rPr lang="en-US" sz="1800" dirty="0" err="1" smtClean="0"/>
              <a:t>tubuh</a:t>
            </a:r>
            <a:endParaRPr lang="en-US" sz="1800" dirty="0"/>
          </a:p>
        </p:txBody>
      </p:sp>
      <p:graphicFrame>
        <p:nvGraphicFramePr>
          <p:cNvPr id="4" name="Content Placeholder 3"/>
          <p:cNvGraphicFramePr>
            <a:graphicFrameLocks noGrp="1"/>
          </p:cNvGraphicFramePr>
          <p:nvPr>
            <p:ph idx="1"/>
          </p:nvPr>
        </p:nvGraphicFramePr>
        <p:xfrm>
          <a:off x="428596" y="2071678"/>
          <a:ext cx="8229600" cy="3316605"/>
        </p:xfrm>
        <a:graphic>
          <a:graphicData uri="http://schemas.openxmlformats.org/drawingml/2006/table">
            <a:tbl>
              <a:tblPr firstRow="1" bandRow="1">
                <a:tableStyleId>{5C22544A-7EE6-4342-B048-85BDC9FD1C3A}</a:tableStyleId>
              </a:tblPr>
              <a:tblGrid>
                <a:gridCol w="1614470"/>
                <a:gridCol w="6615130"/>
              </a:tblGrid>
              <a:tr h="370840">
                <a:tc>
                  <a:txBody>
                    <a:bodyPr/>
                    <a:lstStyle/>
                    <a:p>
                      <a:r>
                        <a:rPr lang="en-US" dirty="0" smtClean="0"/>
                        <a:t>WAKTU</a:t>
                      </a:r>
                      <a:endParaRPr lang="en-US" dirty="0"/>
                    </a:p>
                  </a:txBody>
                  <a:tcPr/>
                </a:tc>
                <a:tc>
                  <a:txBody>
                    <a:bodyPr/>
                    <a:lstStyle/>
                    <a:p>
                      <a:r>
                        <a:rPr lang="en-US" dirty="0" smtClean="0"/>
                        <a:t>TINDAKAN PERAWATAN</a:t>
                      </a:r>
                      <a:endParaRPr lang="en-US" dirty="0"/>
                    </a:p>
                  </a:txBody>
                  <a:tcPr/>
                </a:tc>
              </a:tr>
              <a:tr h="370840">
                <a:tc>
                  <a:txBody>
                    <a:bodyPr/>
                    <a:lstStyle/>
                    <a:p>
                      <a:r>
                        <a:rPr lang="en-US" sz="1800" kern="1200" dirty="0" err="1" smtClean="0">
                          <a:solidFill>
                            <a:schemeClr val="dk1"/>
                          </a:solidFill>
                          <a:latin typeface="+mn-lt"/>
                          <a:ea typeface="+mn-ea"/>
                          <a:cs typeface="+mn-cs"/>
                        </a:rPr>
                        <a:t>Rabu</a:t>
                      </a:r>
                      <a:r>
                        <a:rPr lang="en-US" sz="1800" kern="1200" dirty="0" smtClean="0">
                          <a:solidFill>
                            <a:schemeClr val="dk1"/>
                          </a:solidFill>
                          <a:latin typeface="+mn-lt"/>
                          <a:ea typeface="+mn-ea"/>
                          <a:cs typeface="+mn-cs"/>
                        </a:rPr>
                        <a:t>  </a:t>
                      </a:r>
                    </a:p>
                    <a:p>
                      <a:r>
                        <a:rPr lang="en-US" sz="1800" kern="1200" dirty="0" smtClean="0">
                          <a:solidFill>
                            <a:schemeClr val="dk1"/>
                          </a:solidFill>
                          <a:latin typeface="+mn-lt"/>
                          <a:ea typeface="+mn-ea"/>
                          <a:cs typeface="+mn-cs"/>
                        </a:rPr>
                        <a:t>27</a:t>
                      </a:r>
                      <a:r>
                        <a:rPr lang="en-US" sz="1800" kern="1200" baseline="0" dirty="0" smtClean="0">
                          <a:solidFill>
                            <a:schemeClr val="dk1"/>
                          </a:solidFill>
                          <a:latin typeface="+mn-lt"/>
                          <a:ea typeface="+mn-ea"/>
                          <a:cs typeface="+mn-cs"/>
                        </a:rPr>
                        <a:t> </a:t>
                      </a:r>
                      <a:r>
                        <a:rPr lang="en-US" sz="1800" kern="1200" baseline="0" dirty="0" err="1" smtClean="0">
                          <a:solidFill>
                            <a:schemeClr val="dk1"/>
                          </a:solidFill>
                          <a:latin typeface="+mn-lt"/>
                          <a:ea typeface="+mn-ea"/>
                          <a:cs typeface="+mn-cs"/>
                        </a:rPr>
                        <a:t>juni</a:t>
                      </a:r>
                      <a:r>
                        <a:rPr lang="en-US" sz="1800" kern="1200" baseline="0" dirty="0" smtClean="0">
                          <a:solidFill>
                            <a:schemeClr val="dk1"/>
                          </a:solidFill>
                          <a:latin typeface="+mn-lt"/>
                          <a:ea typeface="+mn-ea"/>
                          <a:cs typeface="+mn-cs"/>
                        </a:rPr>
                        <a:t> 2012</a:t>
                      </a:r>
                    </a:p>
                    <a:p>
                      <a:r>
                        <a:rPr lang="en-US" sz="1800" kern="1200" baseline="0" dirty="0" smtClean="0">
                          <a:solidFill>
                            <a:schemeClr val="dk1"/>
                          </a:solidFill>
                          <a:latin typeface="+mn-lt"/>
                          <a:ea typeface="+mn-ea"/>
                          <a:cs typeface="+mn-cs"/>
                        </a:rPr>
                        <a:t>16.00</a:t>
                      </a:r>
                      <a:endParaRPr lang="en-US" sz="1800" kern="1200" dirty="0">
                        <a:solidFill>
                          <a:schemeClr val="dk1"/>
                        </a:solidFill>
                        <a:latin typeface="+mn-lt"/>
                        <a:ea typeface="+mn-ea"/>
                        <a:cs typeface="+mn-cs"/>
                      </a:endParaRPr>
                    </a:p>
                  </a:txBody>
                  <a:tcPr/>
                </a:tc>
                <a:tc>
                  <a:txBody>
                    <a:bodyPr/>
                    <a:lstStyle/>
                    <a:p>
                      <a:pPr algn="just">
                        <a:lnSpc>
                          <a:spcPct val="150000"/>
                        </a:lnSpc>
                        <a:spcAft>
                          <a:spcPts val="0"/>
                        </a:spcAft>
                      </a:pPr>
                      <a:endParaRPr lang="id-ID" sz="1100" dirty="0">
                        <a:latin typeface="Times New Roman"/>
                        <a:ea typeface="Calibri"/>
                        <a:cs typeface="Times New Roman"/>
                      </a:endParaRPr>
                    </a:p>
                    <a:p>
                      <a:pPr algn="just">
                        <a:lnSpc>
                          <a:spcPct val="150000"/>
                        </a:lnSpc>
                        <a:spcAft>
                          <a:spcPts val="0"/>
                        </a:spcAft>
                      </a:pPr>
                      <a:r>
                        <a:rPr lang="en-US" sz="2000" dirty="0" err="1">
                          <a:latin typeface="Times New Roman"/>
                          <a:ea typeface="Calibri"/>
                          <a:cs typeface="Times New Roman"/>
                        </a:rPr>
                        <a:t>Mengkaji</a:t>
                      </a:r>
                      <a:r>
                        <a:rPr lang="en-US" sz="2000" dirty="0">
                          <a:latin typeface="Times New Roman"/>
                          <a:ea typeface="Calibri"/>
                          <a:cs typeface="Times New Roman"/>
                        </a:rPr>
                        <a:t> </a:t>
                      </a:r>
                      <a:r>
                        <a:rPr lang="en-US" sz="2000" dirty="0" err="1">
                          <a:latin typeface="Times New Roman"/>
                          <a:ea typeface="Calibri"/>
                          <a:cs typeface="Times New Roman"/>
                        </a:rPr>
                        <a:t>pengetahuan</a:t>
                      </a:r>
                      <a:r>
                        <a:rPr lang="en-US" sz="2000" dirty="0">
                          <a:latin typeface="Times New Roman"/>
                          <a:ea typeface="Calibri"/>
                          <a:cs typeface="Times New Roman"/>
                        </a:rPr>
                        <a:t> </a:t>
                      </a:r>
                      <a:r>
                        <a:rPr lang="en-US" sz="2000" dirty="0" err="1">
                          <a:latin typeface="Times New Roman"/>
                          <a:ea typeface="Calibri"/>
                          <a:cs typeface="Times New Roman"/>
                        </a:rPr>
                        <a:t>klien</a:t>
                      </a:r>
                      <a:r>
                        <a:rPr lang="en-US" sz="2000" dirty="0">
                          <a:latin typeface="Times New Roman"/>
                          <a:ea typeface="Calibri"/>
                          <a:cs typeface="Times New Roman"/>
                        </a:rPr>
                        <a:t> </a:t>
                      </a:r>
                      <a:r>
                        <a:rPr lang="en-US" sz="2000" dirty="0" err="1">
                          <a:latin typeface="Times New Roman"/>
                          <a:ea typeface="Calibri"/>
                          <a:cs typeface="Times New Roman"/>
                        </a:rPr>
                        <a:t>tentang</a:t>
                      </a:r>
                      <a:r>
                        <a:rPr lang="en-US" sz="2000" dirty="0">
                          <a:latin typeface="Times New Roman"/>
                          <a:ea typeface="Calibri"/>
                          <a:cs typeface="Times New Roman"/>
                        </a:rPr>
                        <a:t> </a:t>
                      </a:r>
                      <a:r>
                        <a:rPr lang="id-ID" sz="2000" dirty="0">
                          <a:latin typeface="Times New Roman"/>
                          <a:ea typeface="Calibri"/>
                          <a:cs typeface="Times New Roman"/>
                        </a:rPr>
                        <a:t>perawatan diri</a:t>
                      </a:r>
                      <a:endParaRPr lang="en-US" sz="2000" dirty="0">
                        <a:latin typeface="Calibri"/>
                        <a:ea typeface="Calibri"/>
                        <a:cs typeface="Times New Roman"/>
                      </a:endParaRPr>
                    </a:p>
                    <a:p>
                      <a:pPr marL="2540" algn="just">
                        <a:lnSpc>
                          <a:spcPct val="150000"/>
                        </a:lnSpc>
                        <a:spcAft>
                          <a:spcPts val="0"/>
                        </a:spcAft>
                      </a:pPr>
                      <a:r>
                        <a:rPr lang="en-US" sz="2000" dirty="0" err="1">
                          <a:latin typeface="Times New Roman"/>
                          <a:ea typeface="Calibri"/>
                          <a:cs typeface="Times New Roman"/>
                        </a:rPr>
                        <a:t>Menjelaskan</a:t>
                      </a:r>
                      <a:r>
                        <a:rPr lang="en-US" sz="2000" dirty="0">
                          <a:latin typeface="Times New Roman"/>
                          <a:ea typeface="Calibri"/>
                          <a:cs typeface="Times New Roman"/>
                        </a:rPr>
                        <a:t> </a:t>
                      </a:r>
                      <a:r>
                        <a:rPr lang="en-US" sz="2000" dirty="0" err="1">
                          <a:latin typeface="Times New Roman"/>
                          <a:ea typeface="Calibri"/>
                          <a:cs typeface="Times New Roman"/>
                        </a:rPr>
                        <a:t>kepada</a:t>
                      </a:r>
                      <a:r>
                        <a:rPr lang="en-US" sz="2000" dirty="0">
                          <a:latin typeface="Times New Roman"/>
                          <a:ea typeface="Calibri"/>
                          <a:cs typeface="Times New Roman"/>
                        </a:rPr>
                        <a:t> </a:t>
                      </a:r>
                      <a:r>
                        <a:rPr lang="en-US" sz="2000" dirty="0" err="1">
                          <a:latin typeface="Times New Roman"/>
                          <a:ea typeface="Calibri"/>
                          <a:cs typeface="Times New Roman"/>
                        </a:rPr>
                        <a:t>klien</a:t>
                      </a:r>
                      <a:r>
                        <a:rPr lang="en-US" sz="2000" dirty="0">
                          <a:latin typeface="Times New Roman"/>
                          <a:ea typeface="Calibri"/>
                          <a:cs typeface="Times New Roman"/>
                        </a:rPr>
                        <a:t> </a:t>
                      </a:r>
                      <a:r>
                        <a:rPr lang="en-US" sz="2000" dirty="0" err="1">
                          <a:latin typeface="Times New Roman"/>
                          <a:ea typeface="Calibri"/>
                          <a:cs typeface="Times New Roman"/>
                        </a:rPr>
                        <a:t>dan</a:t>
                      </a:r>
                      <a:r>
                        <a:rPr lang="en-US" sz="2000" dirty="0">
                          <a:latin typeface="Times New Roman"/>
                          <a:ea typeface="Calibri"/>
                          <a:cs typeface="Times New Roman"/>
                        </a:rPr>
                        <a:t> </a:t>
                      </a:r>
                      <a:r>
                        <a:rPr lang="en-US" sz="2000" dirty="0" err="1">
                          <a:latin typeface="Times New Roman"/>
                          <a:ea typeface="Calibri"/>
                          <a:cs typeface="Times New Roman"/>
                        </a:rPr>
                        <a:t>keluarga</a:t>
                      </a:r>
                      <a:r>
                        <a:rPr lang="en-US" sz="2000" dirty="0">
                          <a:latin typeface="Times New Roman"/>
                          <a:ea typeface="Calibri"/>
                          <a:cs typeface="Times New Roman"/>
                        </a:rPr>
                        <a:t> </a:t>
                      </a:r>
                      <a:r>
                        <a:rPr lang="en-US" sz="2000" dirty="0" err="1">
                          <a:latin typeface="Times New Roman"/>
                          <a:ea typeface="Calibri"/>
                          <a:cs typeface="Times New Roman"/>
                        </a:rPr>
                        <a:t>tentang</a:t>
                      </a:r>
                      <a:r>
                        <a:rPr lang="en-US" sz="2000" dirty="0">
                          <a:latin typeface="Times New Roman"/>
                          <a:ea typeface="Calibri"/>
                          <a:cs typeface="Times New Roman"/>
                        </a:rPr>
                        <a:t> </a:t>
                      </a:r>
                      <a:endParaRPr lang="en-US" sz="2000" dirty="0">
                        <a:latin typeface="Calibri"/>
                        <a:ea typeface="Calibri"/>
                        <a:cs typeface="Times New Roman"/>
                      </a:endParaRPr>
                    </a:p>
                    <a:p>
                      <a:pPr marL="342900" lvl="0" indent="-342900" algn="just">
                        <a:lnSpc>
                          <a:spcPct val="150000"/>
                        </a:lnSpc>
                        <a:spcAft>
                          <a:spcPts val="0"/>
                        </a:spcAft>
                        <a:buFont typeface="+mj-lt"/>
                        <a:buAutoNum type="arabicPeriod"/>
                      </a:pPr>
                      <a:r>
                        <a:rPr lang="en-US" sz="2000" dirty="0" err="1">
                          <a:latin typeface="Times New Roman"/>
                          <a:ea typeface="Calibri"/>
                          <a:cs typeface="Times New Roman"/>
                        </a:rPr>
                        <a:t>pengertian</a:t>
                      </a:r>
                      <a:r>
                        <a:rPr lang="en-US" sz="2000" dirty="0">
                          <a:latin typeface="Times New Roman"/>
                          <a:ea typeface="Calibri"/>
                          <a:cs typeface="Times New Roman"/>
                        </a:rPr>
                        <a:t> </a:t>
                      </a:r>
                      <a:r>
                        <a:rPr lang="id-ID" sz="2000" dirty="0">
                          <a:latin typeface="Times New Roman"/>
                          <a:ea typeface="Calibri"/>
                          <a:cs typeface="Times New Roman"/>
                        </a:rPr>
                        <a:t>dan tujuan perawatan diri</a:t>
                      </a:r>
                      <a:endParaRPr lang="en-US" sz="2000" dirty="0">
                        <a:latin typeface="Calibri"/>
                        <a:ea typeface="Calibri"/>
                        <a:cs typeface="Times New Roman"/>
                      </a:endParaRPr>
                    </a:p>
                    <a:p>
                      <a:pPr marL="342900" lvl="0" indent="-342900" algn="just">
                        <a:lnSpc>
                          <a:spcPct val="150000"/>
                        </a:lnSpc>
                        <a:spcAft>
                          <a:spcPts val="0"/>
                        </a:spcAft>
                        <a:buFont typeface="+mj-lt"/>
                        <a:buAutoNum type="arabicPeriod"/>
                      </a:pPr>
                      <a:r>
                        <a:rPr lang="id-ID" sz="2000" dirty="0">
                          <a:latin typeface="Times New Roman"/>
                          <a:ea typeface="Calibri"/>
                          <a:cs typeface="Times New Roman"/>
                        </a:rPr>
                        <a:t>Jenis-jenis perawatan diri</a:t>
                      </a:r>
                      <a:endParaRPr lang="en-US" sz="2000" dirty="0">
                        <a:latin typeface="Calibri"/>
                        <a:ea typeface="Calibri"/>
                        <a:cs typeface="Times New Roman"/>
                      </a:endParaRPr>
                    </a:p>
                    <a:p>
                      <a:pPr marL="342900" lvl="0" indent="-342900" algn="just">
                        <a:lnSpc>
                          <a:spcPct val="150000"/>
                        </a:lnSpc>
                        <a:spcAft>
                          <a:spcPts val="0"/>
                        </a:spcAft>
                        <a:buFont typeface="+mj-lt"/>
                        <a:buAutoNum type="arabicPeriod"/>
                      </a:pPr>
                      <a:r>
                        <a:rPr lang="id-ID" sz="2000" dirty="0">
                          <a:latin typeface="Times New Roman"/>
                          <a:ea typeface="Calibri"/>
                          <a:cs typeface="Times New Roman"/>
                        </a:rPr>
                        <a:t>Tindakan perawatan diri</a:t>
                      </a:r>
                      <a:endParaRPr lang="en-US" sz="2000" dirty="0">
                        <a:latin typeface="Calibri"/>
                        <a:ea typeface="Calibri"/>
                        <a:cs typeface="Times New Roman"/>
                      </a:endParaRPr>
                    </a:p>
                    <a:p>
                      <a:pPr marL="342900" lvl="0" indent="-342900" algn="just">
                        <a:lnSpc>
                          <a:spcPct val="150000"/>
                        </a:lnSpc>
                        <a:spcAft>
                          <a:spcPts val="0"/>
                        </a:spcAft>
                        <a:buFont typeface="+mj-lt"/>
                        <a:buAutoNum type="arabicPeriod"/>
                      </a:pPr>
                      <a:r>
                        <a:rPr lang="en-US" sz="2000" dirty="0" err="1">
                          <a:latin typeface="Times New Roman"/>
                          <a:ea typeface="Calibri"/>
                          <a:cs typeface="Times New Roman"/>
                        </a:rPr>
                        <a:t>Mengevaluasi</a:t>
                      </a:r>
                      <a:r>
                        <a:rPr lang="en-US" sz="2000" dirty="0">
                          <a:latin typeface="Times New Roman"/>
                          <a:ea typeface="Calibri"/>
                          <a:cs typeface="Times New Roman"/>
                        </a:rPr>
                        <a:t> </a:t>
                      </a:r>
                      <a:r>
                        <a:rPr lang="en-US" sz="2000" dirty="0" err="1">
                          <a:latin typeface="Times New Roman"/>
                          <a:ea typeface="Calibri"/>
                          <a:cs typeface="Times New Roman"/>
                        </a:rPr>
                        <a:t>perawatan</a:t>
                      </a:r>
                      <a:r>
                        <a:rPr lang="en-US" sz="2000" dirty="0">
                          <a:latin typeface="Times New Roman"/>
                          <a:ea typeface="Calibri"/>
                          <a:cs typeface="Times New Roman"/>
                        </a:rPr>
                        <a:t> </a:t>
                      </a:r>
                      <a:r>
                        <a:rPr lang="en-US" sz="2000" dirty="0" err="1">
                          <a:latin typeface="Times New Roman"/>
                          <a:ea typeface="Calibri"/>
                          <a:cs typeface="Times New Roman"/>
                        </a:rPr>
                        <a:t>diri</a:t>
                      </a:r>
                      <a:r>
                        <a:rPr lang="en-US" sz="2000" dirty="0">
                          <a:latin typeface="Times New Roman"/>
                          <a:ea typeface="Calibri"/>
                          <a:cs typeface="Times New Roman"/>
                        </a:rPr>
                        <a:t>  </a:t>
                      </a:r>
                      <a:r>
                        <a:rPr lang="en-US" sz="2000" dirty="0" err="1">
                          <a:latin typeface="Times New Roman"/>
                          <a:ea typeface="Calibri"/>
                          <a:cs typeface="Times New Roman"/>
                        </a:rPr>
                        <a:t>kulit</a:t>
                      </a:r>
                      <a:r>
                        <a:rPr lang="en-US" sz="2000" dirty="0">
                          <a:latin typeface="Times New Roman"/>
                          <a:ea typeface="Calibri"/>
                          <a:cs typeface="Times New Roman"/>
                        </a:rPr>
                        <a:t>, </a:t>
                      </a:r>
                      <a:r>
                        <a:rPr lang="en-US" sz="2000" dirty="0" err="1">
                          <a:latin typeface="Times New Roman"/>
                          <a:ea typeface="Calibri"/>
                          <a:cs typeface="Times New Roman"/>
                        </a:rPr>
                        <a:t>gigi</a:t>
                      </a:r>
                      <a:r>
                        <a:rPr lang="en-US" sz="2000" dirty="0">
                          <a:latin typeface="Times New Roman"/>
                          <a:ea typeface="Calibri"/>
                          <a:cs typeface="Times New Roman"/>
                        </a:rPr>
                        <a:t>, kuku </a:t>
                      </a:r>
                      <a:r>
                        <a:rPr lang="en-US" sz="2000" dirty="0" err="1">
                          <a:latin typeface="Times New Roman"/>
                          <a:ea typeface="Calibri"/>
                          <a:cs typeface="Times New Roman"/>
                        </a:rPr>
                        <a:t>klien</a:t>
                      </a:r>
                      <a:r>
                        <a:rPr lang="en-US" sz="2000" dirty="0">
                          <a:latin typeface="Times New Roman"/>
                          <a:ea typeface="Calibri"/>
                          <a:cs typeface="Times New Roman"/>
                        </a:rPr>
                        <a:t>  </a:t>
                      </a:r>
                      <a:r>
                        <a:rPr lang="en-US" sz="2000" dirty="0" err="1">
                          <a:latin typeface="Times New Roman"/>
                          <a:ea typeface="Calibri"/>
                          <a:cs typeface="Times New Roman"/>
                        </a:rPr>
                        <a:t>bersih</a:t>
                      </a:r>
                      <a:endParaRPr lang="en-US" sz="2000" dirty="0">
                        <a:latin typeface="Calibri"/>
                        <a:ea typeface="Calibri"/>
                        <a:cs typeface="Times New Roman"/>
                      </a:endParaRPr>
                    </a:p>
                  </a:txBody>
                  <a:tcPr marL="68580" marR="68580" marT="0" marB="0"/>
                </a:tc>
              </a:tr>
            </a:tbl>
          </a:graphicData>
        </a:graphic>
      </p:graphicFrame>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1800" dirty="0" smtClean="0"/>
              <a:t>Diagnosa Keperawatan  : </a:t>
            </a:r>
            <a:r>
              <a:rPr lang="en-US" sz="1800" dirty="0" err="1" smtClean="0"/>
              <a:t>Gangguan</a:t>
            </a:r>
            <a:r>
              <a:rPr lang="en-US" sz="1800" dirty="0" smtClean="0"/>
              <a:t> </a:t>
            </a:r>
            <a:r>
              <a:rPr lang="en-US" sz="1800" dirty="0" err="1" smtClean="0"/>
              <a:t>konsep</a:t>
            </a:r>
            <a:r>
              <a:rPr lang="en-US" sz="1800" dirty="0" smtClean="0"/>
              <a:t> </a:t>
            </a:r>
            <a:r>
              <a:rPr lang="en-US" sz="1800" dirty="0" err="1" smtClean="0"/>
              <a:t>diri</a:t>
            </a:r>
            <a:r>
              <a:rPr lang="en-US" sz="1800" dirty="0" smtClean="0"/>
              <a:t> </a:t>
            </a:r>
            <a:r>
              <a:rPr lang="en-US" sz="1800" dirty="0" err="1" smtClean="0"/>
              <a:t>berhubungan</a:t>
            </a:r>
            <a:r>
              <a:rPr lang="en-US" sz="1800" dirty="0" smtClean="0"/>
              <a:t> </a:t>
            </a:r>
            <a:r>
              <a:rPr lang="en-US" sz="1800" dirty="0" err="1" smtClean="0"/>
              <a:t>dengan</a:t>
            </a:r>
            <a:r>
              <a:rPr lang="en-US" sz="1800" dirty="0" smtClean="0"/>
              <a:t> </a:t>
            </a:r>
            <a:r>
              <a:rPr lang="en-US" sz="1800" dirty="0" err="1" smtClean="0"/>
              <a:t>perubahan</a:t>
            </a:r>
            <a:r>
              <a:rPr lang="en-US" sz="1800" dirty="0" smtClean="0"/>
              <a:t> actual </a:t>
            </a:r>
            <a:r>
              <a:rPr lang="en-US" sz="1800" dirty="0" err="1" smtClean="0"/>
              <a:t>dalam</a:t>
            </a:r>
            <a:r>
              <a:rPr lang="en-US" sz="1800" dirty="0" smtClean="0"/>
              <a:t> </a:t>
            </a:r>
            <a:r>
              <a:rPr lang="en-US" sz="1800" dirty="0" err="1" smtClean="0"/>
              <a:t>struktur</a:t>
            </a:r>
            <a:r>
              <a:rPr lang="en-US" sz="1800" dirty="0" smtClean="0"/>
              <a:t> </a:t>
            </a:r>
            <a:r>
              <a:rPr lang="en-US" sz="1800" dirty="0" err="1" smtClean="0"/>
              <a:t>dan</a:t>
            </a:r>
            <a:r>
              <a:rPr lang="en-US" sz="1800" dirty="0" smtClean="0"/>
              <a:t> </a:t>
            </a:r>
            <a:r>
              <a:rPr lang="en-US" sz="1800" dirty="0" err="1" smtClean="0"/>
              <a:t>fungsi</a:t>
            </a:r>
            <a:r>
              <a:rPr lang="en-US" sz="1800" dirty="0" smtClean="0"/>
              <a:t>. </a:t>
            </a:r>
            <a:endParaRPr lang="en-US" sz="1800" dirty="0"/>
          </a:p>
        </p:txBody>
      </p:sp>
      <p:graphicFrame>
        <p:nvGraphicFramePr>
          <p:cNvPr id="4" name="Content Placeholder 3"/>
          <p:cNvGraphicFramePr>
            <a:graphicFrameLocks noGrp="1"/>
          </p:cNvGraphicFramePr>
          <p:nvPr>
            <p:ph idx="1"/>
          </p:nvPr>
        </p:nvGraphicFramePr>
        <p:xfrm>
          <a:off x="457200" y="1600200"/>
          <a:ext cx="8229600" cy="4708525"/>
        </p:xfrm>
        <a:graphic>
          <a:graphicData uri="http://schemas.openxmlformats.org/drawingml/2006/table">
            <a:tbl>
              <a:tblPr firstRow="1" bandRow="1">
                <a:tableStyleId>{5C22544A-7EE6-4342-B048-85BDC9FD1C3A}</a:tableStyleId>
              </a:tblPr>
              <a:tblGrid>
                <a:gridCol w="1471594"/>
                <a:gridCol w="6758006"/>
              </a:tblGrid>
              <a:tr h="370840">
                <a:tc>
                  <a:txBody>
                    <a:bodyPr/>
                    <a:lstStyle/>
                    <a:p>
                      <a:r>
                        <a:rPr lang="en-US" dirty="0" smtClean="0"/>
                        <a:t>WAKTU</a:t>
                      </a:r>
                      <a:endParaRPr lang="en-US" dirty="0"/>
                    </a:p>
                  </a:txBody>
                  <a:tcPr marL="91439" marR="91439"/>
                </a:tc>
                <a:tc>
                  <a:txBody>
                    <a:bodyPr/>
                    <a:lstStyle/>
                    <a:p>
                      <a:r>
                        <a:rPr lang="en-US" dirty="0" smtClean="0"/>
                        <a:t>TINDAKAN PERAWATAN</a:t>
                      </a:r>
                      <a:endParaRPr lang="en-US" dirty="0"/>
                    </a:p>
                  </a:txBody>
                  <a:tcPr marL="91439" marR="91439"/>
                </a:tc>
              </a:tr>
              <a:tr h="370840">
                <a:tc>
                  <a:txBody>
                    <a:bodyPr/>
                    <a:lstStyle/>
                    <a:p>
                      <a:r>
                        <a:rPr lang="en-US" sz="1800" kern="1200" dirty="0" err="1" smtClean="0">
                          <a:solidFill>
                            <a:schemeClr val="dk1"/>
                          </a:solidFill>
                          <a:latin typeface="+mn-lt"/>
                          <a:ea typeface="+mn-ea"/>
                          <a:cs typeface="+mn-cs"/>
                        </a:rPr>
                        <a:t>Kamis</a:t>
                      </a:r>
                      <a:r>
                        <a:rPr lang="en-US" sz="1800" kern="1200" dirty="0" smtClean="0">
                          <a:solidFill>
                            <a:schemeClr val="dk1"/>
                          </a:solidFill>
                          <a:latin typeface="+mn-lt"/>
                          <a:ea typeface="+mn-ea"/>
                          <a:cs typeface="+mn-cs"/>
                        </a:rPr>
                        <a:t>,</a:t>
                      </a:r>
                    </a:p>
                    <a:p>
                      <a:r>
                        <a:rPr lang="en-US" sz="1800" kern="1200" dirty="0" smtClean="0">
                          <a:solidFill>
                            <a:schemeClr val="dk1"/>
                          </a:solidFill>
                          <a:latin typeface="+mn-lt"/>
                          <a:ea typeface="+mn-ea"/>
                          <a:cs typeface="+mn-cs"/>
                        </a:rPr>
                        <a:t>28</a:t>
                      </a:r>
                      <a:r>
                        <a:rPr lang="id-ID" sz="1800" kern="1200" dirty="0" smtClean="0">
                          <a:solidFill>
                            <a:schemeClr val="dk1"/>
                          </a:solidFill>
                          <a:latin typeface="+mn-lt"/>
                          <a:ea typeface="+mn-ea"/>
                          <a:cs typeface="+mn-cs"/>
                        </a:rPr>
                        <a:t>Ju</a:t>
                      </a:r>
                      <a:r>
                        <a:rPr lang="en-US" sz="1800" kern="1200" dirty="0" smtClean="0">
                          <a:solidFill>
                            <a:schemeClr val="dk1"/>
                          </a:solidFill>
                          <a:latin typeface="+mn-lt"/>
                          <a:ea typeface="+mn-ea"/>
                          <a:cs typeface="+mn-cs"/>
                        </a:rPr>
                        <a:t>n</a:t>
                      </a:r>
                      <a:r>
                        <a:rPr lang="id-ID" sz="1800" kern="1200" dirty="0" smtClean="0">
                          <a:solidFill>
                            <a:schemeClr val="dk1"/>
                          </a:solidFill>
                          <a:latin typeface="+mn-lt"/>
                          <a:ea typeface="+mn-ea"/>
                          <a:cs typeface="+mn-cs"/>
                        </a:rPr>
                        <a:t>i ’1</a:t>
                      </a:r>
                      <a:r>
                        <a:rPr lang="en-US" sz="1800" kern="1200" dirty="0" smtClean="0">
                          <a:solidFill>
                            <a:schemeClr val="dk1"/>
                          </a:solidFill>
                          <a:latin typeface="+mn-lt"/>
                          <a:ea typeface="+mn-ea"/>
                          <a:cs typeface="+mn-cs"/>
                        </a:rPr>
                        <a:t>2</a:t>
                      </a:r>
                    </a:p>
                    <a:p>
                      <a:r>
                        <a:rPr lang="id-ID" sz="1800" kern="1200" dirty="0" smtClean="0">
                          <a:solidFill>
                            <a:schemeClr val="dk1"/>
                          </a:solidFill>
                          <a:latin typeface="+mn-lt"/>
                          <a:ea typeface="+mn-ea"/>
                          <a:cs typeface="+mn-cs"/>
                        </a:rPr>
                        <a:t>1</a:t>
                      </a:r>
                      <a:r>
                        <a:rPr lang="en-US" sz="1800" kern="1200" dirty="0" smtClean="0">
                          <a:solidFill>
                            <a:schemeClr val="dk1"/>
                          </a:solidFill>
                          <a:latin typeface="+mn-lt"/>
                          <a:ea typeface="+mn-ea"/>
                          <a:cs typeface="+mn-cs"/>
                        </a:rPr>
                        <a:t>9</a:t>
                      </a:r>
                      <a:r>
                        <a:rPr lang="id-ID" sz="1800" kern="1200" dirty="0" smtClean="0">
                          <a:solidFill>
                            <a:schemeClr val="dk1"/>
                          </a:solidFill>
                          <a:latin typeface="+mn-lt"/>
                          <a:ea typeface="+mn-ea"/>
                          <a:cs typeface="+mn-cs"/>
                        </a:rPr>
                        <a:t>.00</a:t>
                      </a:r>
                      <a:endParaRPr lang="en-US" dirty="0"/>
                    </a:p>
                  </a:txBody>
                  <a:tcPr marL="91439" marR="91439"/>
                </a:tc>
                <a:tc>
                  <a:txBody>
                    <a:bodyPr/>
                    <a:lstStyle/>
                    <a:p>
                      <a:r>
                        <a:rPr lang="en-US" sz="1800" kern="1200" dirty="0" err="1" smtClean="0">
                          <a:solidFill>
                            <a:schemeClr val="dk1"/>
                          </a:solidFill>
                          <a:latin typeface="+mn-lt"/>
                          <a:ea typeface="+mn-ea"/>
                          <a:cs typeface="+mn-cs"/>
                        </a:rPr>
                        <a:t>Mengkaji</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luasnya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gangguan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persepsi</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hubungkan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dengan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derajat</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ketidakmampuan</a:t>
                      </a:r>
                      <a:r>
                        <a:rPr lang="en-US" sz="1800" kern="1200" dirty="0" smtClean="0">
                          <a:solidFill>
                            <a:schemeClr val="dk1"/>
                          </a:solidFill>
                          <a:latin typeface="+mn-lt"/>
                          <a:ea typeface="+mn-ea"/>
                          <a:cs typeface="+mn-cs"/>
                        </a:rPr>
                        <a:t>.</a:t>
                      </a:r>
                    </a:p>
                    <a:p>
                      <a:r>
                        <a:rPr lang="en-US" sz="1800" kern="1200" dirty="0" smtClean="0">
                          <a:solidFill>
                            <a:schemeClr val="dk1"/>
                          </a:solidFill>
                          <a:latin typeface="+mn-lt"/>
                          <a:ea typeface="+mn-ea"/>
                          <a:cs typeface="+mn-cs"/>
                        </a:rPr>
                        <a:t> </a:t>
                      </a:r>
                    </a:p>
                    <a:p>
                      <a:r>
                        <a:rPr lang="en-US" sz="1800" kern="1200" dirty="0" err="1" smtClean="0">
                          <a:solidFill>
                            <a:schemeClr val="dk1"/>
                          </a:solidFill>
                          <a:latin typeface="+mn-lt"/>
                          <a:ea typeface="+mn-ea"/>
                          <a:cs typeface="+mn-cs"/>
                        </a:rPr>
                        <a:t>Mengidentifikasi</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artidari</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kehilangan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atau</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disfungsi</a:t>
                      </a:r>
                      <a:r>
                        <a:rPr lang="en-US" sz="1800" kern="1200" dirty="0" smtClean="0">
                          <a:solidFill>
                            <a:schemeClr val="dk1"/>
                          </a:solidFill>
                          <a:latin typeface="+mn-lt"/>
                          <a:ea typeface="+mn-ea"/>
                          <a:cs typeface="+mn-cs"/>
                        </a:rPr>
                        <a:t>/</a:t>
                      </a:r>
                      <a:r>
                        <a:rPr lang="en-US" sz="1800" kern="1200" dirty="0" err="1" smtClean="0">
                          <a:solidFill>
                            <a:schemeClr val="dk1"/>
                          </a:solidFill>
                          <a:latin typeface="+mn-lt"/>
                          <a:ea typeface="+mn-ea"/>
                          <a:cs typeface="+mn-cs"/>
                        </a:rPr>
                        <a:t>perubahan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pada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pasien</a:t>
                      </a:r>
                      <a:r>
                        <a:rPr lang="en-US" sz="1800" kern="1200" dirty="0" smtClean="0">
                          <a:solidFill>
                            <a:schemeClr val="dk1"/>
                          </a:solidFill>
                          <a:latin typeface="+mn-lt"/>
                          <a:ea typeface="+mn-ea"/>
                          <a:cs typeface="+mn-cs"/>
                        </a:rPr>
                        <a:t>.</a:t>
                      </a:r>
                    </a:p>
                    <a:p>
                      <a:r>
                        <a:rPr lang="en-US" sz="1800" kern="1200" dirty="0" smtClean="0">
                          <a:solidFill>
                            <a:schemeClr val="dk1"/>
                          </a:solidFill>
                          <a:latin typeface="+mn-lt"/>
                          <a:ea typeface="+mn-ea"/>
                          <a:cs typeface="+mn-cs"/>
                        </a:rPr>
                        <a:t> </a:t>
                      </a:r>
                    </a:p>
                    <a:p>
                      <a:r>
                        <a:rPr lang="en-US" sz="1800" kern="1200" dirty="0" err="1" smtClean="0">
                          <a:solidFill>
                            <a:schemeClr val="dk1"/>
                          </a:solidFill>
                          <a:latin typeface="+mn-lt"/>
                          <a:ea typeface="+mn-ea"/>
                          <a:cs typeface="+mn-cs"/>
                        </a:rPr>
                        <a:t>Mengingatkan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kembali</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fakta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kejadian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tentang</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realita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bahwa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masih</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dapat</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mengunakan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sisi</a:t>
                      </a:r>
                      <a:r>
                        <a:rPr lang="en-US" sz="1800" kern="1200" dirty="0" smtClean="0">
                          <a:solidFill>
                            <a:schemeClr val="dk1"/>
                          </a:solidFill>
                          <a:latin typeface="+mn-lt"/>
                          <a:ea typeface="+mn-ea"/>
                          <a:cs typeface="+mn-cs"/>
                        </a:rPr>
                        <a:t> yang </a:t>
                      </a:r>
                      <a:r>
                        <a:rPr lang="en-US" sz="1800" kern="1200" dirty="0" err="1" smtClean="0">
                          <a:solidFill>
                            <a:schemeClr val="dk1"/>
                          </a:solidFill>
                          <a:latin typeface="+mn-lt"/>
                          <a:ea typeface="+mn-ea"/>
                          <a:cs typeface="+mn-cs"/>
                        </a:rPr>
                        <a:t>sakit</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belajar</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mengontrol</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sisi</a:t>
                      </a:r>
                      <a:r>
                        <a:rPr lang="en-US" sz="1800" kern="1200" dirty="0" smtClean="0">
                          <a:solidFill>
                            <a:schemeClr val="dk1"/>
                          </a:solidFill>
                          <a:latin typeface="+mn-lt"/>
                          <a:ea typeface="+mn-ea"/>
                          <a:cs typeface="+mn-cs"/>
                        </a:rPr>
                        <a:t> yang </a:t>
                      </a:r>
                      <a:r>
                        <a:rPr lang="en-US" sz="1800" kern="1200" dirty="0" err="1" smtClean="0">
                          <a:solidFill>
                            <a:schemeClr val="dk1"/>
                          </a:solidFill>
                          <a:latin typeface="+mn-lt"/>
                          <a:ea typeface="+mn-ea"/>
                          <a:cs typeface="+mn-cs"/>
                        </a:rPr>
                        <a:t>sehat</a:t>
                      </a:r>
                      <a:endParaRPr lang="en-US" sz="1800" kern="1200" dirty="0" smtClean="0">
                        <a:solidFill>
                          <a:schemeClr val="dk1"/>
                        </a:solidFill>
                        <a:latin typeface="+mn-lt"/>
                        <a:ea typeface="+mn-ea"/>
                        <a:cs typeface="+mn-cs"/>
                      </a:endParaRPr>
                    </a:p>
                    <a:p>
                      <a:r>
                        <a:rPr lang="id-ID" sz="1800" kern="1200" dirty="0" smtClean="0">
                          <a:solidFill>
                            <a:schemeClr val="dk1"/>
                          </a:solidFill>
                          <a:latin typeface="+mn-lt"/>
                          <a:ea typeface="+mn-ea"/>
                          <a:cs typeface="+mn-cs"/>
                        </a:rPr>
                        <a:t> </a:t>
                      </a:r>
                      <a:endParaRPr lang="en-US" sz="1800" kern="1200" dirty="0" smtClean="0">
                        <a:solidFill>
                          <a:schemeClr val="dk1"/>
                        </a:solidFill>
                        <a:latin typeface="+mn-lt"/>
                        <a:ea typeface="+mn-ea"/>
                        <a:cs typeface="+mn-cs"/>
                      </a:endParaRPr>
                    </a:p>
                    <a:p>
                      <a:r>
                        <a:rPr lang="en-US" sz="1800" kern="1200" dirty="0" err="1" smtClean="0">
                          <a:solidFill>
                            <a:schemeClr val="dk1"/>
                          </a:solidFill>
                          <a:latin typeface="+mn-lt"/>
                          <a:ea typeface="+mn-ea"/>
                          <a:cs typeface="+mn-cs"/>
                        </a:rPr>
                        <a:t>Menganjurkan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orang-orang</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terdekat</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untuk</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mengijinkan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pasien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melakukan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hal</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sebanyak-banyaknya</a:t>
                      </a:r>
                      <a:r>
                        <a:rPr lang="en-US" sz="1800" kern="1200" dirty="0" smtClean="0">
                          <a:solidFill>
                            <a:schemeClr val="dk1"/>
                          </a:solidFill>
                          <a:latin typeface="+mn-lt"/>
                          <a:ea typeface="+mn-ea"/>
                          <a:cs typeface="+mn-cs"/>
                        </a:rPr>
                        <a:t>. </a:t>
                      </a:r>
                      <a:endParaRPr lang="en-US" dirty="0"/>
                    </a:p>
                  </a:txBody>
                  <a:tcPr marL="91439" marR="91439"/>
                </a:tc>
              </a:tr>
            </a:tbl>
          </a:graphicData>
        </a:graphic>
      </p:graphicFrame>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BAB IV  </a:t>
            </a:r>
            <a:endParaRPr lang="en-US" sz="2000" dirty="0"/>
          </a:p>
        </p:txBody>
      </p:sp>
      <p:sp>
        <p:nvSpPr>
          <p:cNvPr id="3" name="Content Placeholder 2"/>
          <p:cNvSpPr>
            <a:spLocks noGrp="1"/>
          </p:cNvSpPr>
          <p:nvPr>
            <p:ph idx="1"/>
          </p:nvPr>
        </p:nvSpPr>
        <p:spPr/>
        <p:txBody>
          <a:bodyPr>
            <a:normAutofit fontScale="85000" lnSpcReduction="10000"/>
          </a:bodyPr>
          <a:lstStyle/>
          <a:p>
            <a:pPr>
              <a:buNone/>
            </a:pPr>
            <a:endParaRPr lang="en-US" dirty="0" smtClean="0"/>
          </a:p>
          <a:p>
            <a:pPr>
              <a:buNone/>
            </a:pPr>
            <a:r>
              <a:rPr lang="en-US" sz="2400" dirty="0" err="1" smtClean="0"/>
              <a:t>Pengkajian</a:t>
            </a:r>
            <a:endParaRPr lang="en-US" sz="2400" dirty="0" smtClean="0"/>
          </a:p>
          <a:p>
            <a:pPr>
              <a:buNone/>
            </a:pPr>
            <a:endParaRPr lang="en-US" sz="2400" dirty="0" smtClean="0"/>
          </a:p>
          <a:p>
            <a:pPr marL="514350" indent="-514350">
              <a:buNone/>
            </a:pPr>
            <a:r>
              <a:rPr lang="en-US" sz="2400" dirty="0" smtClean="0"/>
              <a:t>1.  </a:t>
            </a:r>
            <a:r>
              <a:rPr lang="en-US" sz="2400" dirty="0" err="1" smtClean="0"/>
              <a:t>Pada</a:t>
            </a:r>
            <a:r>
              <a:rPr lang="en-US" sz="2400" dirty="0" smtClean="0"/>
              <a:t> </a:t>
            </a:r>
            <a:r>
              <a:rPr lang="en-US" sz="2400" dirty="0" err="1" smtClean="0"/>
              <a:t>pembahasan</a:t>
            </a:r>
            <a:r>
              <a:rPr lang="en-US" sz="2400" dirty="0" smtClean="0"/>
              <a:t> point </a:t>
            </a:r>
            <a:r>
              <a:rPr lang="en-US" sz="2400" dirty="0" err="1" smtClean="0"/>
              <a:t>pengkajian</a:t>
            </a:r>
            <a:r>
              <a:rPr lang="en-US" sz="2400" dirty="0" smtClean="0"/>
              <a:t> </a:t>
            </a:r>
            <a:r>
              <a:rPr lang="en-US" sz="2400" dirty="0" err="1" smtClean="0"/>
              <a:t>tidak</a:t>
            </a:r>
            <a:r>
              <a:rPr lang="en-US" sz="2400" dirty="0" smtClean="0"/>
              <a:t> </a:t>
            </a:r>
            <a:r>
              <a:rPr lang="en-US" sz="2400" dirty="0" err="1" smtClean="0"/>
              <a:t>banyak</a:t>
            </a:r>
            <a:r>
              <a:rPr lang="en-US" sz="2400" dirty="0" smtClean="0"/>
              <a:t> </a:t>
            </a:r>
            <a:r>
              <a:rPr lang="en-US" sz="2400" dirty="0" err="1" smtClean="0"/>
              <a:t>kesenjangan</a:t>
            </a:r>
            <a:r>
              <a:rPr lang="en-US" sz="2400" dirty="0" smtClean="0"/>
              <a:t>.</a:t>
            </a:r>
          </a:p>
          <a:p>
            <a:pPr marL="514350" indent="-514350">
              <a:buNone/>
            </a:pPr>
            <a:r>
              <a:rPr lang="en-US" sz="2400" dirty="0" smtClean="0"/>
              <a:t>2.  </a:t>
            </a:r>
            <a:r>
              <a:rPr lang="en-US" sz="2400" dirty="0" err="1" smtClean="0"/>
              <a:t>Diagnosa</a:t>
            </a:r>
            <a:r>
              <a:rPr lang="en-US" sz="2400" dirty="0" smtClean="0"/>
              <a:t> </a:t>
            </a:r>
            <a:r>
              <a:rPr lang="en-US" sz="2400" dirty="0" err="1" smtClean="0"/>
              <a:t>keperawatan</a:t>
            </a:r>
            <a:r>
              <a:rPr lang="en-US" sz="2400" dirty="0" smtClean="0"/>
              <a:t> :</a:t>
            </a:r>
          </a:p>
          <a:p>
            <a:pPr marL="457200" lvl="0" indent="-457200">
              <a:buNone/>
            </a:pPr>
            <a:r>
              <a:rPr lang="en-US" sz="2400" dirty="0" smtClean="0"/>
              <a:t>a.   </a:t>
            </a:r>
            <a:r>
              <a:rPr lang="en-US" sz="2400" dirty="0" err="1" smtClean="0"/>
              <a:t>Nyeri</a:t>
            </a:r>
            <a:r>
              <a:rPr lang="en-US" sz="2400" dirty="0" smtClean="0"/>
              <a:t> yang</a:t>
            </a:r>
            <a:r>
              <a:rPr lang="id-ID" sz="2400" dirty="0" smtClean="0"/>
              <a:t> berhubungan dengan </a:t>
            </a:r>
            <a:r>
              <a:rPr lang="en-US" sz="2400" dirty="0" err="1" smtClean="0"/>
              <a:t>pergeseran</a:t>
            </a:r>
            <a:r>
              <a:rPr lang="en-US" sz="2400" dirty="0" smtClean="0"/>
              <a:t> </a:t>
            </a:r>
            <a:r>
              <a:rPr lang="en-US" sz="2400" dirty="0" err="1" smtClean="0"/>
              <a:t>struktur</a:t>
            </a:r>
            <a:r>
              <a:rPr lang="en-US" sz="2400" dirty="0" smtClean="0"/>
              <a:t> </a:t>
            </a:r>
            <a:r>
              <a:rPr lang="en-US" sz="2400" dirty="0" err="1" smtClean="0"/>
              <a:t>peka-nyeri</a:t>
            </a:r>
            <a:r>
              <a:rPr lang="en-US" sz="2400" dirty="0" smtClean="0"/>
              <a:t>    </a:t>
            </a:r>
            <a:r>
              <a:rPr lang="en-US" sz="2400" dirty="0" err="1" smtClean="0"/>
              <a:t>dalam</a:t>
            </a:r>
            <a:r>
              <a:rPr lang="en-US" sz="2400" dirty="0" smtClean="0"/>
              <a:t> </a:t>
            </a:r>
            <a:r>
              <a:rPr lang="en-US" sz="2400" dirty="0" err="1" smtClean="0"/>
              <a:t>rongga</a:t>
            </a:r>
            <a:r>
              <a:rPr lang="en-US" sz="2400" dirty="0" smtClean="0"/>
              <a:t> </a:t>
            </a:r>
            <a:r>
              <a:rPr lang="en-US" sz="2400" dirty="0" err="1" smtClean="0"/>
              <a:t>intrakranial</a:t>
            </a:r>
            <a:r>
              <a:rPr lang="en-US" sz="2400" dirty="0" smtClean="0"/>
              <a:t>.</a:t>
            </a:r>
          </a:p>
          <a:p>
            <a:pPr lvl="0">
              <a:buNone/>
            </a:pPr>
            <a:r>
              <a:rPr lang="en-US" sz="2400" dirty="0" smtClean="0"/>
              <a:t>b.   </a:t>
            </a:r>
            <a:r>
              <a:rPr lang="en-US" sz="2400" dirty="0" err="1" smtClean="0"/>
              <a:t>Resiko</a:t>
            </a:r>
            <a:r>
              <a:rPr lang="en-US" sz="2400" dirty="0" smtClean="0"/>
              <a:t> </a:t>
            </a:r>
            <a:r>
              <a:rPr lang="en-US" sz="2400" dirty="0" err="1" smtClean="0"/>
              <a:t>tinggi</a:t>
            </a:r>
            <a:r>
              <a:rPr lang="en-US" sz="2400" dirty="0" smtClean="0"/>
              <a:t> trauma yang </a:t>
            </a:r>
            <a:r>
              <a:rPr lang="id-ID" sz="2400" dirty="0" smtClean="0"/>
              <a:t> berhubungan dengan </a:t>
            </a:r>
            <a:r>
              <a:rPr lang="en-US" sz="2400" dirty="0" err="1" smtClean="0"/>
              <a:t>defisit</a:t>
            </a:r>
            <a:r>
              <a:rPr lang="en-US" sz="2400" dirty="0" smtClean="0"/>
              <a:t> </a:t>
            </a:r>
            <a:r>
              <a:rPr lang="en-US" sz="2400" dirty="0" err="1" smtClean="0"/>
              <a:t>lapang</a:t>
            </a:r>
            <a:r>
              <a:rPr lang="en-US" sz="2400" dirty="0" smtClean="0"/>
              <a:t> </a:t>
            </a:r>
            <a:r>
              <a:rPr lang="en-US" sz="2400" dirty="0" err="1" smtClean="0"/>
              <a:t>pandang</a:t>
            </a:r>
            <a:r>
              <a:rPr lang="en-US" sz="2400" dirty="0" smtClean="0"/>
              <a:t>.</a:t>
            </a:r>
          </a:p>
          <a:p>
            <a:pPr lvl="0">
              <a:buNone/>
            </a:pPr>
            <a:r>
              <a:rPr lang="en-US" sz="2400" dirty="0" smtClean="0"/>
              <a:t>c.   </a:t>
            </a:r>
            <a:r>
              <a:rPr lang="id-ID" sz="2400" dirty="0" smtClean="0"/>
              <a:t>Gangguan pola tidur berhubungan dengan </a:t>
            </a:r>
            <a:r>
              <a:rPr lang="en-US" sz="2400" dirty="0" err="1" smtClean="0"/>
              <a:t>nyeri</a:t>
            </a:r>
            <a:endParaRPr lang="en-US" sz="2400" dirty="0" smtClean="0"/>
          </a:p>
          <a:p>
            <a:pPr lvl="0">
              <a:buNone/>
            </a:pPr>
            <a:r>
              <a:rPr lang="en-US" sz="2400" dirty="0" smtClean="0"/>
              <a:t>d.   </a:t>
            </a:r>
            <a:r>
              <a:rPr lang="id-ID" sz="2400" dirty="0" smtClean="0"/>
              <a:t>Defisit perawatan diri berhubungan dengan</a:t>
            </a:r>
            <a:r>
              <a:rPr lang="en-US" sz="2400" dirty="0" smtClean="0"/>
              <a:t> </a:t>
            </a:r>
            <a:r>
              <a:rPr lang="en-US" sz="2400" dirty="0" err="1" smtClean="0"/>
              <a:t>menurunnya</a:t>
            </a:r>
            <a:r>
              <a:rPr lang="en-US" sz="2400" dirty="0" smtClean="0"/>
              <a:t> </a:t>
            </a:r>
            <a:r>
              <a:rPr lang="en-US" sz="2400" dirty="0" err="1" smtClean="0"/>
              <a:t>fungsi</a:t>
            </a:r>
            <a:r>
              <a:rPr lang="en-US" sz="2400" dirty="0" smtClean="0"/>
              <a:t> </a:t>
            </a:r>
            <a:r>
              <a:rPr lang="en-US" sz="2400" dirty="0" err="1" smtClean="0"/>
              <a:t>sensorik</a:t>
            </a:r>
            <a:r>
              <a:rPr lang="en-US" sz="2400" dirty="0" smtClean="0"/>
              <a:t>    </a:t>
            </a:r>
            <a:r>
              <a:rPr lang="en-US" sz="2400" dirty="0" err="1" smtClean="0"/>
              <a:t>dan</a:t>
            </a:r>
            <a:r>
              <a:rPr lang="en-US" sz="2400" dirty="0" smtClean="0"/>
              <a:t> </a:t>
            </a:r>
            <a:r>
              <a:rPr lang="en-US" sz="2400" dirty="0" err="1" smtClean="0"/>
              <a:t>motorik</a:t>
            </a:r>
            <a:r>
              <a:rPr lang="en-US" sz="2400" dirty="0" smtClean="0"/>
              <a:t> </a:t>
            </a:r>
            <a:r>
              <a:rPr lang="en-US" sz="2400" dirty="0" err="1" smtClean="0"/>
              <a:t>tubuh</a:t>
            </a:r>
            <a:r>
              <a:rPr lang="en-US" sz="2400" dirty="0" smtClean="0"/>
              <a:t>. </a:t>
            </a:r>
          </a:p>
          <a:p>
            <a:pPr lvl="0">
              <a:buNone/>
            </a:pPr>
            <a:r>
              <a:rPr lang="en-US" sz="2400" dirty="0" smtClean="0"/>
              <a:t>e.   </a:t>
            </a:r>
            <a:r>
              <a:rPr lang="en-US" sz="2400" dirty="0" err="1" smtClean="0"/>
              <a:t>Gangguan</a:t>
            </a:r>
            <a:r>
              <a:rPr lang="en-US" sz="2400" dirty="0" smtClean="0"/>
              <a:t> </a:t>
            </a:r>
            <a:r>
              <a:rPr lang="en-US" sz="2400" dirty="0" err="1" smtClean="0"/>
              <a:t>konsep</a:t>
            </a:r>
            <a:r>
              <a:rPr lang="en-US" sz="2400" dirty="0" smtClean="0"/>
              <a:t> </a:t>
            </a:r>
            <a:r>
              <a:rPr lang="en-US" sz="2400" dirty="0" err="1" smtClean="0"/>
              <a:t>diri</a:t>
            </a:r>
            <a:r>
              <a:rPr lang="en-US" sz="2400" dirty="0" smtClean="0"/>
              <a:t> yang</a:t>
            </a:r>
            <a:r>
              <a:rPr lang="id-ID" sz="2400" dirty="0" smtClean="0"/>
              <a:t> berhubungan dengan</a:t>
            </a:r>
            <a:r>
              <a:rPr lang="en-US" sz="2400" dirty="0" smtClean="0"/>
              <a:t> </a:t>
            </a:r>
            <a:r>
              <a:rPr lang="en-US" sz="2400" dirty="0" err="1" smtClean="0"/>
              <a:t>perubahan</a:t>
            </a:r>
            <a:r>
              <a:rPr lang="en-US" sz="2400" dirty="0" smtClean="0"/>
              <a:t> </a:t>
            </a:r>
            <a:r>
              <a:rPr lang="en-US" sz="2400" dirty="0" err="1" smtClean="0"/>
              <a:t>aktual</a:t>
            </a:r>
            <a:r>
              <a:rPr lang="en-US" sz="2400" dirty="0" smtClean="0"/>
              <a:t>  </a:t>
            </a:r>
            <a:r>
              <a:rPr lang="en-US" sz="2400" dirty="0" err="1" smtClean="0"/>
              <a:t>dalam</a:t>
            </a:r>
            <a:r>
              <a:rPr lang="en-US" sz="2400" dirty="0" smtClean="0"/>
              <a:t> </a:t>
            </a:r>
            <a:r>
              <a:rPr lang="en-US" sz="2400" dirty="0" err="1" smtClean="0"/>
              <a:t>struktur</a:t>
            </a:r>
            <a:r>
              <a:rPr lang="en-US" sz="2400" dirty="0" smtClean="0"/>
              <a:t> </a:t>
            </a:r>
            <a:r>
              <a:rPr lang="en-US" sz="2400" dirty="0" err="1" smtClean="0"/>
              <a:t>dan</a:t>
            </a:r>
            <a:r>
              <a:rPr lang="en-US" sz="2400" dirty="0" smtClean="0"/>
              <a:t> </a:t>
            </a:r>
            <a:r>
              <a:rPr lang="en-US" sz="2400" dirty="0" err="1" smtClean="0"/>
              <a:t>fungsi</a:t>
            </a:r>
            <a:r>
              <a:rPr lang="en-US" sz="2400" dirty="0" smtClean="0"/>
              <a:t>.</a:t>
            </a:r>
          </a:p>
          <a:p>
            <a:pPr marL="514350" indent="-514350">
              <a:buNone/>
            </a:pPr>
            <a:endParaRPr lang="en-US" sz="2400" dirty="0"/>
          </a:p>
        </p:txBody>
      </p:sp>
    </p:spTree>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BAB IV</a:t>
            </a:r>
            <a:endParaRPr lang="en-US" sz="2000" dirty="0"/>
          </a:p>
        </p:txBody>
      </p:sp>
      <p:sp>
        <p:nvSpPr>
          <p:cNvPr id="3" name="Content Placeholder 2"/>
          <p:cNvSpPr>
            <a:spLocks noGrp="1"/>
          </p:cNvSpPr>
          <p:nvPr>
            <p:ph idx="1"/>
          </p:nvPr>
        </p:nvSpPr>
        <p:spPr/>
        <p:txBody>
          <a:bodyPr>
            <a:normAutofit fontScale="25000" lnSpcReduction="20000"/>
          </a:bodyPr>
          <a:lstStyle/>
          <a:p>
            <a:pPr lvl="0">
              <a:buNone/>
            </a:pPr>
            <a:r>
              <a:rPr lang="id-ID" sz="5600" b="1" dirty="0" smtClean="0"/>
              <a:t>Perencanaan</a:t>
            </a:r>
            <a:endParaRPr lang="en-US" sz="5600" b="1" dirty="0" smtClean="0"/>
          </a:p>
          <a:p>
            <a:pPr marL="514350" lvl="0" indent="-514350">
              <a:buNone/>
            </a:pPr>
            <a:r>
              <a:rPr lang="en-US" sz="5600" dirty="0" smtClean="0"/>
              <a:t>1.      </a:t>
            </a:r>
            <a:r>
              <a:rPr lang="en-US" sz="5600" dirty="0" err="1" smtClean="0"/>
              <a:t>Nyeri</a:t>
            </a:r>
            <a:r>
              <a:rPr lang="en-US" sz="5600" dirty="0" smtClean="0"/>
              <a:t> </a:t>
            </a:r>
            <a:r>
              <a:rPr lang="id-ID" sz="5600" dirty="0" smtClean="0"/>
              <a:t> berhubungan dengan </a:t>
            </a:r>
            <a:r>
              <a:rPr lang="en-US" sz="5600" dirty="0" err="1" smtClean="0"/>
              <a:t>pergeseran</a:t>
            </a:r>
            <a:r>
              <a:rPr lang="en-US" sz="5600" dirty="0" smtClean="0"/>
              <a:t> </a:t>
            </a:r>
            <a:r>
              <a:rPr lang="en-US" sz="5600" dirty="0" err="1" smtClean="0"/>
              <a:t>peka-nyeri</a:t>
            </a:r>
            <a:r>
              <a:rPr lang="en-US" sz="5600" dirty="0" smtClean="0"/>
              <a:t> </a:t>
            </a:r>
            <a:r>
              <a:rPr lang="en-US" sz="5600" dirty="0" err="1" smtClean="0"/>
              <a:t>dalam</a:t>
            </a:r>
            <a:r>
              <a:rPr lang="en-US" sz="5600" dirty="0" smtClean="0"/>
              <a:t> </a:t>
            </a:r>
            <a:r>
              <a:rPr lang="en-US" sz="5600" dirty="0" err="1" smtClean="0"/>
              <a:t>rongga</a:t>
            </a:r>
            <a:r>
              <a:rPr lang="en-US" sz="5600" dirty="0" smtClean="0"/>
              <a:t> </a:t>
            </a:r>
            <a:r>
              <a:rPr lang="en-US" sz="5600" dirty="0" err="1" smtClean="0"/>
              <a:t>intrakranial</a:t>
            </a:r>
            <a:r>
              <a:rPr lang="en-US" sz="5600" dirty="0" smtClean="0"/>
              <a:t>.</a:t>
            </a:r>
          </a:p>
          <a:p>
            <a:pPr>
              <a:buNone/>
            </a:pPr>
            <a:r>
              <a:rPr lang="en-US" sz="5600" dirty="0" smtClean="0"/>
              <a:t>          </a:t>
            </a:r>
            <a:r>
              <a:rPr lang="id-ID" sz="5600" dirty="0" smtClean="0"/>
              <a:t>Pada masalah keperawatan nyeri yang mengalami kesenjangan adalah rencana keperawatan tingkatkan</a:t>
            </a:r>
            <a:r>
              <a:rPr lang="en-US" sz="5600" dirty="0" smtClean="0"/>
              <a:t> </a:t>
            </a:r>
            <a:r>
              <a:rPr lang="id-ID" sz="5600" dirty="0" smtClean="0"/>
              <a:t>pengetahuan tentang penyebab nyeri dan berapa lama nyeri akan berlangsung hal tersebut tidak dilakukan karena</a:t>
            </a:r>
            <a:r>
              <a:rPr lang="en-US" sz="5600" dirty="0" smtClean="0"/>
              <a:t> </a:t>
            </a:r>
            <a:r>
              <a:rPr lang="id-ID" sz="5600" dirty="0" smtClean="0"/>
              <a:t>rasa nyeri tidak bisa d</a:t>
            </a:r>
            <a:r>
              <a:rPr lang="en-US" sz="5600" dirty="0" err="1" smtClean="0"/>
              <a:t>i</a:t>
            </a:r>
            <a:r>
              <a:rPr lang="en-US" sz="5600" dirty="0" smtClean="0"/>
              <a:t> </a:t>
            </a:r>
            <a:r>
              <a:rPr lang="id-ID" sz="5600" dirty="0" smtClean="0"/>
              <a:t>pastikan berapa lama berlangsung. </a:t>
            </a:r>
            <a:endParaRPr lang="en-US" sz="5600" dirty="0" smtClean="0"/>
          </a:p>
          <a:p>
            <a:pPr lvl="0">
              <a:buNone/>
            </a:pPr>
            <a:r>
              <a:rPr lang="en-US" sz="5600" dirty="0" smtClean="0"/>
              <a:t>2.      </a:t>
            </a:r>
            <a:r>
              <a:rPr lang="en-US" sz="5600" dirty="0" err="1" smtClean="0"/>
              <a:t>Resiko</a:t>
            </a:r>
            <a:r>
              <a:rPr lang="en-US" sz="5600" dirty="0" smtClean="0"/>
              <a:t> </a:t>
            </a:r>
            <a:r>
              <a:rPr lang="en-US" sz="5600" dirty="0" err="1" smtClean="0"/>
              <a:t>tinggi</a:t>
            </a:r>
            <a:r>
              <a:rPr lang="en-US" sz="5600" dirty="0" smtClean="0"/>
              <a:t> trauma </a:t>
            </a:r>
            <a:r>
              <a:rPr lang="id-ID" sz="5600" dirty="0" smtClean="0"/>
              <a:t> berhubungan dengan </a:t>
            </a:r>
            <a:r>
              <a:rPr lang="en-US" sz="5600" dirty="0" err="1" smtClean="0"/>
              <a:t>defisit</a:t>
            </a:r>
            <a:r>
              <a:rPr lang="en-US" sz="5600" dirty="0" smtClean="0"/>
              <a:t> </a:t>
            </a:r>
            <a:r>
              <a:rPr lang="en-US" sz="5600" dirty="0" err="1" smtClean="0"/>
              <a:t>lapang</a:t>
            </a:r>
            <a:r>
              <a:rPr lang="en-US" sz="5600" dirty="0" smtClean="0"/>
              <a:t> </a:t>
            </a:r>
            <a:r>
              <a:rPr lang="en-US" sz="5600" dirty="0" err="1" smtClean="0"/>
              <a:t>pandang</a:t>
            </a:r>
            <a:r>
              <a:rPr lang="en-US" sz="5600" dirty="0" smtClean="0"/>
              <a:t>.</a:t>
            </a:r>
          </a:p>
          <a:p>
            <a:pPr>
              <a:buNone/>
            </a:pPr>
            <a:r>
              <a:rPr lang="en-US" sz="5600" dirty="0" smtClean="0"/>
              <a:t>         </a:t>
            </a:r>
            <a:r>
              <a:rPr lang="id-ID" sz="5600" dirty="0" smtClean="0"/>
              <a:t>Pada masalah keperawatan </a:t>
            </a:r>
            <a:r>
              <a:rPr lang="en-US" sz="5600" dirty="0" err="1" smtClean="0"/>
              <a:t>resiko</a:t>
            </a:r>
            <a:r>
              <a:rPr lang="en-US" sz="5600" dirty="0" smtClean="0"/>
              <a:t> </a:t>
            </a:r>
            <a:r>
              <a:rPr lang="en-US" sz="5600" dirty="0" err="1" smtClean="0"/>
              <a:t>tinggi</a:t>
            </a:r>
            <a:r>
              <a:rPr lang="en-US" sz="5600" dirty="0" smtClean="0"/>
              <a:t> trauma </a:t>
            </a:r>
            <a:r>
              <a:rPr lang="id-ID" sz="5600" dirty="0" smtClean="0"/>
              <a:t>, tujuan dan perencanaan juga tidak mengalami kesenjangan antara tinjauan teori dengan tinjauan kasus. Tetapi pada kriteria waktu mengalami kesenjangan  </a:t>
            </a:r>
            <a:endParaRPr lang="en-US" sz="5600" dirty="0" smtClean="0"/>
          </a:p>
          <a:p>
            <a:pPr lvl="0">
              <a:buNone/>
            </a:pPr>
            <a:r>
              <a:rPr lang="en-US" sz="5600" dirty="0" smtClean="0"/>
              <a:t>3.      </a:t>
            </a:r>
            <a:r>
              <a:rPr lang="id-ID" sz="5600" dirty="0" smtClean="0"/>
              <a:t>Gangguan pola tidur berhubungan dengan </a:t>
            </a:r>
            <a:r>
              <a:rPr lang="en-US" sz="5600" dirty="0" err="1" smtClean="0"/>
              <a:t>nyeri</a:t>
            </a:r>
            <a:endParaRPr lang="en-US" sz="5600" dirty="0" smtClean="0"/>
          </a:p>
          <a:p>
            <a:pPr>
              <a:buNone/>
            </a:pPr>
            <a:r>
              <a:rPr lang="en-US" sz="5600" dirty="0" smtClean="0"/>
              <a:t>         </a:t>
            </a:r>
            <a:r>
              <a:rPr lang="id-ID" sz="5600" dirty="0" smtClean="0"/>
              <a:t>Pada masalah keperawatan ganguan pola tidur,tujuan dan kriteria hasil tidak mengalami kesenjangan antara tinjauan teori dengan tinjauan kasus. Tetapi pada  kriteria waktu dan perencanaan mengalami kesenjangan yaitu pada kriteria waktu penulis melakukan 3x8 jam dan pada tinjauan teori seharusnya 3x24 jam hal ini dikarenakan disesuaikan dengan kemampuan ruangan, kemampuan perawat, dan kemampuan klien. </a:t>
            </a:r>
            <a:endParaRPr lang="en-US" sz="5600" dirty="0" smtClean="0"/>
          </a:p>
          <a:p>
            <a:endParaRPr lang="en-US" dirty="0"/>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b="1" dirty="0"/>
              <a:t>ASUHAN KEPERAWATAN  PADA </a:t>
            </a:r>
            <a:r>
              <a:rPr lang="en-US" sz="2000" b="1" dirty="0" smtClean="0"/>
              <a:t>NY S DENGAN</a:t>
            </a:r>
            <a:r>
              <a:rPr lang="id-ID" sz="2000" b="1" dirty="0" smtClean="0"/>
              <a:t> </a:t>
            </a:r>
            <a:r>
              <a:rPr lang="en-US" sz="2000" dirty="0"/>
              <a:t/>
            </a:r>
            <a:br>
              <a:rPr lang="en-US" sz="2000" dirty="0"/>
            </a:br>
            <a:r>
              <a:rPr lang="en-US" sz="2000" b="1" dirty="0"/>
              <a:t>  TUMOR OTAK DI PAVILIUN VII A </a:t>
            </a:r>
            <a:r>
              <a:rPr lang="en-US" sz="2000" dirty="0"/>
              <a:t/>
            </a:r>
            <a:br>
              <a:rPr lang="en-US" sz="2000" dirty="0"/>
            </a:br>
            <a:r>
              <a:rPr lang="en-US" sz="2000" b="1" dirty="0"/>
              <a:t> RUMKITAL </a:t>
            </a:r>
            <a:r>
              <a:rPr lang="id-ID" sz="2000" b="1" dirty="0"/>
              <a:t>D</a:t>
            </a:r>
            <a:r>
              <a:rPr lang="en-US" sz="2000" b="1" dirty="0"/>
              <a:t>r. RAMELAN </a:t>
            </a:r>
            <a:r>
              <a:rPr lang="en-US" sz="2000" dirty="0"/>
              <a:t/>
            </a:r>
            <a:br>
              <a:rPr lang="en-US" sz="2000" dirty="0"/>
            </a:br>
            <a:r>
              <a:rPr lang="en-US" sz="2000" b="1" dirty="0" smtClean="0"/>
              <a:t>SURABAYAN</a:t>
            </a:r>
            <a:endParaRPr lang="en-US" sz="2000" dirty="0"/>
          </a:p>
        </p:txBody>
      </p:sp>
      <p:sp>
        <p:nvSpPr>
          <p:cNvPr id="3" name="Content Placeholder 2"/>
          <p:cNvSpPr>
            <a:spLocks noGrp="1"/>
          </p:cNvSpPr>
          <p:nvPr>
            <p:ph idx="1"/>
          </p:nvPr>
        </p:nvSpPr>
        <p:spPr/>
        <p:txBody>
          <a:bodyPr>
            <a:normAutofit/>
          </a:bodyPr>
          <a:lstStyle/>
          <a:p>
            <a:r>
              <a:rPr lang="en-US" sz="2000" dirty="0" smtClean="0"/>
              <a:t>INTRODUKSI MASALAH</a:t>
            </a:r>
          </a:p>
          <a:p>
            <a:pPr>
              <a:buNone/>
            </a:pPr>
            <a:r>
              <a:rPr lang="en-US" sz="2000" dirty="0" smtClean="0"/>
              <a:t> </a:t>
            </a:r>
          </a:p>
          <a:p>
            <a:r>
              <a:rPr lang="en-US" sz="2000" dirty="0" smtClean="0"/>
              <a:t>JUSTIFIKASI MASALAH</a:t>
            </a:r>
          </a:p>
          <a:p>
            <a:pPr>
              <a:buNone/>
            </a:pPr>
            <a:endParaRPr lang="en-US" sz="2000" dirty="0" smtClean="0"/>
          </a:p>
          <a:p>
            <a:r>
              <a:rPr lang="en-US" sz="2000" dirty="0" smtClean="0"/>
              <a:t>KRONOLOGIS</a:t>
            </a:r>
            <a:endParaRPr lang="en-US" sz="2000" dirty="0" smtClean="0"/>
          </a:p>
          <a:p>
            <a:endParaRPr lang="en-US" sz="2000" dirty="0" smtClean="0"/>
          </a:p>
          <a:p>
            <a:r>
              <a:rPr lang="en-US" sz="2000" dirty="0" smtClean="0"/>
              <a:t>SOLUSI/UPAYA</a:t>
            </a:r>
            <a:endParaRPr lang="en-US" sz="2000" dirty="0"/>
          </a:p>
        </p:txBody>
      </p:sp>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BAB IV  PERENCANAAN</a:t>
            </a:r>
            <a:endParaRPr lang="en-US" sz="2000" dirty="0"/>
          </a:p>
        </p:txBody>
      </p:sp>
      <p:sp>
        <p:nvSpPr>
          <p:cNvPr id="3" name="Content Placeholder 2"/>
          <p:cNvSpPr>
            <a:spLocks noGrp="1"/>
          </p:cNvSpPr>
          <p:nvPr>
            <p:ph idx="1"/>
          </p:nvPr>
        </p:nvSpPr>
        <p:spPr/>
        <p:txBody>
          <a:bodyPr>
            <a:normAutofit fontScale="70000" lnSpcReduction="20000"/>
          </a:bodyPr>
          <a:lstStyle/>
          <a:p>
            <a:pPr lvl="0">
              <a:buNone/>
            </a:pPr>
            <a:r>
              <a:rPr lang="en-US" dirty="0" smtClean="0"/>
              <a:t>4.     </a:t>
            </a:r>
            <a:r>
              <a:rPr lang="id-ID" dirty="0" smtClean="0"/>
              <a:t> Defisit perawatan diri berhubungan dengan </a:t>
            </a:r>
            <a:r>
              <a:rPr lang="en-US" dirty="0" err="1" smtClean="0"/>
              <a:t>menurunnya</a:t>
            </a:r>
            <a:r>
              <a:rPr lang="en-US" dirty="0" smtClean="0"/>
              <a:t> </a:t>
            </a:r>
            <a:r>
              <a:rPr lang="en-US" dirty="0" err="1" smtClean="0"/>
              <a:t>fungsi</a:t>
            </a:r>
            <a:r>
              <a:rPr lang="en-US" dirty="0" smtClean="0"/>
              <a:t> </a:t>
            </a:r>
            <a:r>
              <a:rPr lang="en-US" dirty="0" err="1" smtClean="0"/>
              <a:t>sensorik</a:t>
            </a:r>
            <a:r>
              <a:rPr lang="en-US" dirty="0" smtClean="0"/>
              <a:t> </a:t>
            </a:r>
            <a:r>
              <a:rPr lang="en-US" dirty="0" err="1" smtClean="0"/>
              <a:t>dan</a:t>
            </a:r>
            <a:r>
              <a:rPr lang="en-US" dirty="0" smtClean="0"/>
              <a:t> </a:t>
            </a:r>
            <a:r>
              <a:rPr lang="en-US" dirty="0" err="1" smtClean="0"/>
              <a:t>motorik</a:t>
            </a:r>
            <a:r>
              <a:rPr lang="en-US" dirty="0" smtClean="0"/>
              <a:t> </a:t>
            </a:r>
            <a:r>
              <a:rPr lang="en-US" dirty="0" err="1" smtClean="0"/>
              <a:t>tubuh</a:t>
            </a:r>
            <a:r>
              <a:rPr lang="en-US" dirty="0" smtClean="0"/>
              <a:t>.</a:t>
            </a:r>
          </a:p>
          <a:p>
            <a:pPr>
              <a:buNone/>
            </a:pPr>
            <a:r>
              <a:rPr lang="en-US" dirty="0" smtClean="0"/>
              <a:t>         </a:t>
            </a:r>
            <a:r>
              <a:rPr lang="id-ID" dirty="0" smtClean="0"/>
              <a:t>Pada masalah keperawatan defisit perawatan diri, tujuan kriteria hasil serta perencanaan mengalami kesenjangan antara tinjauan teori dengan tinjauan kasus dikarenakan pada saat ini klien hanya membutuhkan pendidikan kesehatan tentang perawatan diri selain itu disesuaikan juga dengan kemampuam ruangan, perawat dan klien..</a:t>
            </a:r>
            <a:endParaRPr lang="en-US" dirty="0" smtClean="0"/>
          </a:p>
          <a:p>
            <a:pPr lvl="0">
              <a:buNone/>
            </a:pPr>
            <a:r>
              <a:rPr lang="en-US" dirty="0" smtClean="0"/>
              <a:t>5.     </a:t>
            </a:r>
            <a:r>
              <a:rPr lang="en-US" dirty="0" err="1" smtClean="0"/>
              <a:t>Gangguan</a:t>
            </a:r>
            <a:r>
              <a:rPr lang="en-US" dirty="0" smtClean="0"/>
              <a:t> </a:t>
            </a:r>
            <a:r>
              <a:rPr lang="en-US" dirty="0" err="1" smtClean="0"/>
              <a:t>konsep</a:t>
            </a:r>
            <a:r>
              <a:rPr lang="en-US" dirty="0" smtClean="0"/>
              <a:t> </a:t>
            </a:r>
            <a:r>
              <a:rPr lang="en-US" dirty="0" err="1" smtClean="0"/>
              <a:t>diri</a:t>
            </a:r>
            <a:r>
              <a:rPr lang="id-ID" dirty="0" smtClean="0"/>
              <a:t> berhubungan dengan </a:t>
            </a:r>
            <a:r>
              <a:rPr lang="en-US" dirty="0" err="1" smtClean="0"/>
              <a:t>perubahan</a:t>
            </a:r>
            <a:r>
              <a:rPr lang="en-US" dirty="0" smtClean="0"/>
              <a:t> </a:t>
            </a:r>
            <a:r>
              <a:rPr lang="en-US" dirty="0" err="1" smtClean="0"/>
              <a:t>aktual</a:t>
            </a:r>
            <a:r>
              <a:rPr lang="en-US" dirty="0" smtClean="0"/>
              <a:t> </a:t>
            </a:r>
            <a:r>
              <a:rPr lang="en-US" dirty="0" err="1" smtClean="0"/>
              <a:t>dalam</a:t>
            </a:r>
            <a:r>
              <a:rPr lang="en-US" dirty="0" smtClean="0"/>
              <a:t> </a:t>
            </a:r>
            <a:r>
              <a:rPr lang="en-US" dirty="0" err="1" smtClean="0"/>
              <a:t>sruktur</a:t>
            </a:r>
            <a:r>
              <a:rPr lang="en-US" dirty="0" smtClean="0"/>
              <a:t> </a:t>
            </a:r>
            <a:r>
              <a:rPr lang="en-US" dirty="0" err="1" smtClean="0"/>
              <a:t>dan</a:t>
            </a:r>
            <a:r>
              <a:rPr lang="en-US" dirty="0" smtClean="0"/>
              <a:t> </a:t>
            </a:r>
            <a:r>
              <a:rPr lang="en-US" dirty="0" err="1" smtClean="0"/>
              <a:t>fungsi</a:t>
            </a:r>
            <a:r>
              <a:rPr lang="en-US" dirty="0" smtClean="0"/>
              <a:t>. </a:t>
            </a:r>
          </a:p>
          <a:p>
            <a:pPr>
              <a:buNone/>
            </a:pPr>
            <a:r>
              <a:rPr lang="en-US" dirty="0" smtClean="0"/>
              <a:t>         </a:t>
            </a:r>
            <a:r>
              <a:rPr lang="id-ID" dirty="0" smtClean="0"/>
              <a:t>Pada masalah keperawatan gangguan konsep diri, rencana keperawatan yang tidak dilakukan adalah anjurkan pasien untuk mengekpresikan permusuhan dan kemarahan, catat ketika pasien menyatakan pengakuan terhadap penolakan tubuh, hal tersebut tidak dilakukan karena pasien mempunyai keyakinan bahwa dirinya mampu untuk bertemu dengan teman, murid dan tetangganya lagi.  </a:t>
            </a:r>
            <a:endParaRPr lang="en-US" dirty="0" smtClean="0"/>
          </a:p>
        </p:txBody>
      </p:sp>
    </p:spTree>
  </p:cSld>
  <p:clrMapOvr>
    <a:masterClrMapping/>
  </p:clrMapOvr>
  <p:transition>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BAB IV   IMPLEMENTASI</a:t>
            </a:r>
            <a:endParaRPr lang="en-US" sz="2000" dirty="0"/>
          </a:p>
        </p:txBody>
      </p:sp>
      <p:sp>
        <p:nvSpPr>
          <p:cNvPr id="3" name="Content Placeholder 2"/>
          <p:cNvSpPr>
            <a:spLocks noGrp="1"/>
          </p:cNvSpPr>
          <p:nvPr>
            <p:ph idx="1"/>
          </p:nvPr>
        </p:nvSpPr>
        <p:spPr/>
        <p:txBody>
          <a:bodyPr>
            <a:normAutofit/>
          </a:bodyPr>
          <a:lstStyle/>
          <a:p>
            <a:pPr lvl="0"/>
            <a:r>
              <a:rPr lang="en-US" sz="2000" dirty="0" err="1" smtClean="0"/>
              <a:t>Nyeri</a:t>
            </a:r>
            <a:r>
              <a:rPr lang="en-US" sz="2000" dirty="0" smtClean="0"/>
              <a:t>  </a:t>
            </a:r>
            <a:r>
              <a:rPr lang="en-US" sz="2000" dirty="0" err="1" smtClean="0"/>
              <a:t>berhubungan</a:t>
            </a:r>
            <a:r>
              <a:rPr lang="en-US" sz="2000" dirty="0" smtClean="0"/>
              <a:t> </a:t>
            </a:r>
            <a:r>
              <a:rPr lang="en-US" sz="2000" dirty="0" err="1" smtClean="0"/>
              <a:t>dengan</a:t>
            </a:r>
            <a:r>
              <a:rPr lang="en-US" sz="2000" dirty="0" smtClean="0"/>
              <a:t> </a:t>
            </a:r>
            <a:r>
              <a:rPr lang="en-US" sz="2000" dirty="0" err="1" smtClean="0"/>
              <a:t>pergeseran</a:t>
            </a:r>
            <a:r>
              <a:rPr lang="en-US" sz="2000" dirty="0" smtClean="0"/>
              <a:t> </a:t>
            </a:r>
            <a:r>
              <a:rPr lang="en-US" sz="2000" dirty="0" err="1" smtClean="0"/>
              <a:t>struktur</a:t>
            </a:r>
            <a:r>
              <a:rPr lang="en-US" sz="2000" dirty="0" smtClean="0"/>
              <a:t> </a:t>
            </a:r>
            <a:r>
              <a:rPr lang="en-US" sz="2000" dirty="0" err="1" smtClean="0"/>
              <a:t>peka-nyeri</a:t>
            </a:r>
            <a:r>
              <a:rPr lang="en-US" sz="2000" dirty="0" smtClean="0"/>
              <a:t> </a:t>
            </a:r>
            <a:r>
              <a:rPr lang="en-US" sz="2000" dirty="0" err="1" smtClean="0"/>
              <a:t>dalam</a:t>
            </a:r>
            <a:r>
              <a:rPr lang="en-US" sz="2000" dirty="0" smtClean="0"/>
              <a:t> </a:t>
            </a:r>
            <a:r>
              <a:rPr lang="en-US" sz="2000" dirty="0" err="1" smtClean="0"/>
              <a:t>rongga</a:t>
            </a:r>
            <a:r>
              <a:rPr lang="en-US" sz="2000" dirty="0" smtClean="0"/>
              <a:t> </a:t>
            </a:r>
            <a:r>
              <a:rPr lang="en-US" sz="2000" dirty="0" err="1" smtClean="0"/>
              <a:t>intrakranial</a:t>
            </a:r>
            <a:endParaRPr lang="en-US" sz="2000" dirty="0" smtClean="0"/>
          </a:p>
          <a:p>
            <a:r>
              <a:rPr lang="id-ID" sz="2000" dirty="0" smtClean="0"/>
              <a:t>Pada masalah keperawatan </a:t>
            </a:r>
            <a:r>
              <a:rPr lang="en-US" sz="2000" dirty="0" err="1" smtClean="0"/>
              <a:t>nyeri</a:t>
            </a:r>
            <a:r>
              <a:rPr lang="en-US" sz="2000" dirty="0" smtClean="0"/>
              <a:t> </a:t>
            </a:r>
            <a:r>
              <a:rPr lang="id-ID" sz="2000" dirty="0" smtClean="0"/>
              <a:t>intervensi yang direncanakan tidak ada kesenjangan dengan implementasi yang dilakukan.  Pada masalah keperawatan nyeri tindakan yang dilakukan sudah terjadwal yaitu pada pukul 15.00,  dan pukul 1</a:t>
            </a:r>
            <a:r>
              <a:rPr lang="en-US" sz="2000" dirty="0" smtClean="0"/>
              <a:t>7</a:t>
            </a:r>
            <a:r>
              <a:rPr lang="id-ID" sz="2000" dirty="0" smtClean="0"/>
              <a:t>.00 mulai hari rabu sampai dengan hari kamis.</a:t>
            </a:r>
            <a:endParaRPr lang="en-US" sz="2000" dirty="0" smtClean="0"/>
          </a:p>
          <a:p>
            <a:pPr lvl="0"/>
            <a:r>
              <a:rPr lang="en-US" sz="2000" dirty="0" err="1" smtClean="0"/>
              <a:t>Resiko</a:t>
            </a:r>
            <a:r>
              <a:rPr lang="en-US" sz="2000" dirty="0" smtClean="0"/>
              <a:t> </a:t>
            </a:r>
            <a:r>
              <a:rPr lang="en-US" sz="2000" dirty="0" err="1" smtClean="0"/>
              <a:t>tinggi</a:t>
            </a:r>
            <a:r>
              <a:rPr lang="en-US" sz="2000" dirty="0" smtClean="0"/>
              <a:t> trauma </a:t>
            </a:r>
            <a:r>
              <a:rPr lang="id-ID" sz="2000" dirty="0" smtClean="0"/>
              <a:t> berhubungan dengan </a:t>
            </a:r>
            <a:r>
              <a:rPr lang="en-US" sz="2000" dirty="0" err="1" smtClean="0"/>
              <a:t>defisit</a:t>
            </a:r>
            <a:r>
              <a:rPr lang="en-US" sz="2000" dirty="0" smtClean="0"/>
              <a:t> </a:t>
            </a:r>
            <a:r>
              <a:rPr lang="en-US" sz="2000" dirty="0" err="1" smtClean="0"/>
              <a:t>lapang</a:t>
            </a:r>
            <a:r>
              <a:rPr lang="en-US" sz="2000" dirty="0" smtClean="0"/>
              <a:t> </a:t>
            </a:r>
            <a:r>
              <a:rPr lang="en-US" sz="2000" dirty="0" err="1" smtClean="0"/>
              <a:t>pandang</a:t>
            </a:r>
            <a:r>
              <a:rPr lang="id-ID" sz="2000" dirty="0" smtClean="0"/>
              <a:t>.</a:t>
            </a:r>
            <a:endParaRPr lang="en-US" sz="2000" dirty="0" smtClean="0"/>
          </a:p>
          <a:p>
            <a:r>
              <a:rPr lang="id-ID" sz="2000" dirty="0" smtClean="0"/>
              <a:t>Pada masalah keperawatan </a:t>
            </a:r>
            <a:r>
              <a:rPr lang="en-US" sz="2000" dirty="0" err="1" smtClean="0"/>
              <a:t>resiko</a:t>
            </a:r>
            <a:r>
              <a:rPr lang="en-US" sz="2000" dirty="0" smtClean="0"/>
              <a:t> </a:t>
            </a:r>
            <a:r>
              <a:rPr lang="en-US" sz="2000" dirty="0" err="1" smtClean="0"/>
              <a:t>tinggi</a:t>
            </a:r>
            <a:r>
              <a:rPr lang="en-US" sz="2000" dirty="0" smtClean="0"/>
              <a:t> trauma</a:t>
            </a:r>
            <a:r>
              <a:rPr lang="id-ID" sz="2000" dirty="0" smtClean="0"/>
              <a:t> tidak ada kesenjangan antara intervensi dan tindakan yang dilakukan. Pada diagnosa ini, penulis melakukan tindakan pada hari </a:t>
            </a:r>
            <a:r>
              <a:rPr lang="en-US" sz="2000" dirty="0" err="1" smtClean="0"/>
              <a:t>rabu</a:t>
            </a:r>
            <a:r>
              <a:rPr lang="en-US" sz="2000" dirty="0" smtClean="0"/>
              <a:t> </a:t>
            </a:r>
            <a:r>
              <a:rPr lang="id-ID" sz="2000" dirty="0" smtClean="0"/>
              <a:t> tanggal </a:t>
            </a:r>
            <a:r>
              <a:rPr lang="en-US" sz="2000" dirty="0" smtClean="0"/>
              <a:t>27 </a:t>
            </a:r>
            <a:r>
              <a:rPr lang="id-ID" sz="2000" dirty="0" smtClean="0"/>
              <a:t>Ju</a:t>
            </a:r>
            <a:r>
              <a:rPr lang="en-US" sz="2000" dirty="0" smtClean="0"/>
              <a:t>n</a:t>
            </a:r>
            <a:r>
              <a:rPr lang="id-ID" sz="2000" dirty="0" smtClean="0"/>
              <a:t>i 201</a:t>
            </a:r>
            <a:r>
              <a:rPr lang="en-US" sz="2000" dirty="0" smtClean="0"/>
              <a:t>2</a:t>
            </a:r>
            <a:r>
              <a:rPr lang="id-ID" sz="2000" dirty="0" smtClean="0"/>
              <a:t> jam 1</a:t>
            </a:r>
            <a:r>
              <a:rPr lang="en-US" sz="2000" dirty="0" smtClean="0"/>
              <a:t>6</a:t>
            </a:r>
            <a:r>
              <a:rPr lang="id-ID" sz="2000" dirty="0" smtClean="0"/>
              <a:t>.00</a:t>
            </a:r>
            <a:endParaRPr lang="en-US" sz="2000" dirty="0" smtClean="0"/>
          </a:p>
        </p:txBody>
      </p:sp>
    </p:spTree>
  </p:cSld>
  <p:clrMapOvr>
    <a:masterClrMapping/>
  </p:clrMapOvr>
  <p:transition>
    <p:wedg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BAB IV IMPLEMENTASI</a:t>
            </a:r>
            <a:endParaRPr lang="en-US" sz="2400" dirty="0"/>
          </a:p>
        </p:txBody>
      </p:sp>
      <p:sp>
        <p:nvSpPr>
          <p:cNvPr id="3" name="Content Placeholder 2"/>
          <p:cNvSpPr>
            <a:spLocks noGrp="1"/>
          </p:cNvSpPr>
          <p:nvPr>
            <p:ph idx="1"/>
          </p:nvPr>
        </p:nvSpPr>
        <p:spPr/>
        <p:txBody>
          <a:bodyPr>
            <a:normAutofit fontScale="62500" lnSpcReduction="20000"/>
          </a:bodyPr>
          <a:lstStyle/>
          <a:p>
            <a:pPr lvl="0"/>
            <a:r>
              <a:rPr lang="id-ID" dirty="0" smtClean="0"/>
              <a:t>Gangguan pola tidur berhubungan dengan </a:t>
            </a:r>
            <a:r>
              <a:rPr lang="en-US" dirty="0" err="1" smtClean="0"/>
              <a:t>nyeri</a:t>
            </a:r>
            <a:endParaRPr lang="en-US" dirty="0" smtClean="0"/>
          </a:p>
          <a:p>
            <a:r>
              <a:rPr lang="id-ID" dirty="0" smtClean="0"/>
              <a:t>Pada masalah keperawatan gangguan pola tidur tidak ada kesenjangan antara intervensi dan tindakan yang dilakukan. Pada diagnosa ini, penulis melakukan selama tiga hari sesuai dengan intervensi yang direncanakan. Mulai hari </a:t>
            </a:r>
            <a:r>
              <a:rPr lang="en-US" dirty="0" err="1" smtClean="0"/>
              <a:t>rabu</a:t>
            </a:r>
            <a:r>
              <a:rPr lang="id-ID" dirty="0" smtClean="0"/>
              <a:t> sampai hari </a:t>
            </a:r>
            <a:r>
              <a:rPr lang="en-US" dirty="0" err="1" smtClean="0"/>
              <a:t>kamis</a:t>
            </a:r>
            <a:r>
              <a:rPr lang="id-ID" dirty="0" smtClean="0"/>
              <a:t> pada setiap jam </a:t>
            </a:r>
            <a:r>
              <a:rPr lang="en-US" dirty="0" smtClean="0"/>
              <a:t>20</a:t>
            </a:r>
            <a:r>
              <a:rPr lang="id-ID" dirty="0" smtClean="0"/>
              <a:t>.00</a:t>
            </a:r>
            <a:endParaRPr lang="en-US" dirty="0" smtClean="0"/>
          </a:p>
          <a:p>
            <a:pPr lvl="0"/>
            <a:r>
              <a:rPr lang="id-ID" dirty="0" smtClean="0"/>
              <a:t> Defisit perawatan diri berhubungan dengan </a:t>
            </a:r>
            <a:r>
              <a:rPr lang="en-US" dirty="0" err="1" smtClean="0"/>
              <a:t>menurunnya</a:t>
            </a:r>
            <a:r>
              <a:rPr lang="en-US" dirty="0" smtClean="0"/>
              <a:t> </a:t>
            </a:r>
            <a:r>
              <a:rPr lang="en-US" dirty="0" err="1" smtClean="0"/>
              <a:t>fungsi</a:t>
            </a:r>
            <a:r>
              <a:rPr lang="en-US" dirty="0" smtClean="0"/>
              <a:t> </a:t>
            </a:r>
            <a:r>
              <a:rPr lang="en-US" dirty="0" err="1" smtClean="0"/>
              <a:t>sensorik</a:t>
            </a:r>
            <a:r>
              <a:rPr lang="en-US" dirty="0" smtClean="0"/>
              <a:t> </a:t>
            </a:r>
            <a:r>
              <a:rPr lang="en-US" dirty="0" err="1" smtClean="0"/>
              <a:t>dan</a:t>
            </a:r>
            <a:r>
              <a:rPr lang="en-US" dirty="0" smtClean="0"/>
              <a:t> </a:t>
            </a:r>
            <a:r>
              <a:rPr lang="en-US" dirty="0" err="1" smtClean="0"/>
              <a:t>motorik</a:t>
            </a:r>
            <a:r>
              <a:rPr lang="en-US" dirty="0" smtClean="0"/>
              <a:t> </a:t>
            </a:r>
            <a:r>
              <a:rPr lang="en-US" dirty="0" err="1" smtClean="0"/>
              <a:t>tubuh</a:t>
            </a:r>
            <a:r>
              <a:rPr lang="en-US" dirty="0" smtClean="0"/>
              <a:t>.</a:t>
            </a:r>
          </a:p>
          <a:p>
            <a:r>
              <a:rPr lang="id-ID" dirty="0" smtClean="0"/>
              <a:t>Pada masalah defisit perawatan diri tidak ada kesenjangan antara intervensi dan tindakan yang dilakukan. Pada diagnosa ini, penulis melakukan tindakan pada hari </a:t>
            </a:r>
            <a:r>
              <a:rPr lang="en-US" dirty="0" err="1" smtClean="0"/>
              <a:t>rabu</a:t>
            </a:r>
            <a:r>
              <a:rPr lang="en-US" dirty="0" smtClean="0"/>
              <a:t> 2</a:t>
            </a:r>
            <a:r>
              <a:rPr lang="id-ID" dirty="0" smtClean="0"/>
              <a:t>7 Ju</a:t>
            </a:r>
            <a:r>
              <a:rPr lang="en-US" dirty="0" smtClean="0"/>
              <a:t>n</a:t>
            </a:r>
            <a:r>
              <a:rPr lang="id-ID" dirty="0" smtClean="0"/>
              <a:t>i 201</a:t>
            </a:r>
            <a:r>
              <a:rPr lang="en-US" dirty="0" smtClean="0"/>
              <a:t>2</a:t>
            </a:r>
            <a:r>
              <a:rPr lang="id-ID" dirty="0" smtClean="0"/>
              <a:t> pada jam 1</a:t>
            </a:r>
            <a:r>
              <a:rPr lang="en-US" dirty="0" smtClean="0"/>
              <a:t>5</a:t>
            </a:r>
            <a:r>
              <a:rPr lang="id-ID" dirty="0" smtClean="0"/>
              <a:t>.00 </a:t>
            </a:r>
            <a:endParaRPr lang="en-US" dirty="0" smtClean="0"/>
          </a:p>
          <a:p>
            <a:pPr lvl="0"/>
            <a:r>
              <a:rPr lang="en-US" dirty="0" err="1" smtClean="0"/>
              <a:t>Gangguan</a:t>
            </a:r>
            <a:r>
              <a:rPr lang="en-US" dirty="0" smtClean="0"/>
              <a:t> </a:t>
            </a:r>
            <a:r>
              <a:rPr lang="en-US" dirty="0" err="1" smtClean="0"/>
              <a:t>konsep</a:t>
            </a:r>
            <a:r>
              <a:rPr lang="en-US" dirty="0" smtClean="0"/>
              <a:t> </a:t>
            </a:r>
            <a:r>
              <a:rPr lang="en-US" dirty="0" err="1" smtClean="0"/>
              <a:t>diri</a:t>
            </a:r>
            <a:r>
              <a:rPr lang="en-US" dirty="0" smtClean="0"/>
              <a:t> </a:t>
            </a:r>
            <a:r>
              <a:rPr lang="id-ID" dirty="0" smtClean="0"/>
              <a:t> berhubungan dengan </a:t>
            </a:r>
            <a:r>
              <a:rPr lang="en-US" dirty="0" err="1" smtClean="0"/>
              <a:t>perubahan</a:t>
            </a:r>
            <a:r>
              <a:rPr lang="en-US" dirty="0" smtClean="0"/>
              <a:t> </a:t>
            </a:r>
            <a:r>
              <a:rPr lang="en-US" dirty="0" err="1" smtClean="0"/>
              <a:t>aktual</a:t>
            </a:r>
            <a:r>
              <a:rPr lang="en-US" dirty="0" smtClean="0"/>
              <a:t> </a:t>
            </a:r>
            <a:r>
              <a:rPr lang="en-US" dirty="0" err="1" smtClean="0"/>
              <a:t>dalam</a:t>
            </a:r>
            <a:r>
              <a:rPr lang="en-US" dirty="0" smtClean="0"/>
              <a:t> </a:t>
            </a:r>
            <a:r>
              <a:rPr lang="en-US" dirty="0" err="1" smtClean="0"/>
              <a:t>struktur</a:t>
            </a:r>
            <a:r>
              <a:rPr lang="en-US" dirty="0" smtClean="0"/>
              <a:t> </a:t>
            </a:r>
            <a:r>
              <a:rPr lang="en-US" dirty="0" err="1" smtClean="0"/>
              <a:t>dan</a:t>
            </a:r>
            <a:r>
              <a:rPr lang="en-US" dirty="0" smtClean="0"/>
              <a:t> </a:t>
            </a:r>
            <a:r>
              <a:rPr lang="en-US" dirty="0" err="1" smtClean="0"/>
              <a:t>fungsi</a:t>
            </a:r>
            <a:r>
              <a:rPr lang="en-US" dirty="0" smtClean="0"/>
              <a:t>.</a:t>
            </a:r>
          </a:p>
          <a:p>
            <a:r>
              <a:rPr lang="id-ID" dirty="0" smtClean="0"/>
              <a:t>Pada masalah keperawatan </a:t>
            </a:r>
            <a:r>
              <a:rPr lang="en-US" dirty="0" err="1" smtClean="0"/>
              <a:t>gangguan</a:t>
            </a:r>
            <a:r>
              <a:rPr lang="en-US" dirty="0" smtClean="0"/>
              <a:t> </a:t>
            </a:r>
            <a:r>
              <a:rPr lang="en-US" dirty="0" err="1" smtClean="0"/>
              <a:t>konsep</a:t>
            </a:r>
            <a:r>
              <a:rPr lang="en-US" dirty="0" smtClean="0"/>
              <a:t> </a:t>
            </a:r>
            <a:r>
              <a:rPr lang="en-US" dirty="0" err="1" smtClean="0"/>
              <a:t>diri</a:t>
            </a:r>
            <a:r>
              <a:rPr lang="id-ID" dirty="0" smtClean="0"/>
              <a:t> tidak ada kesenjangan antara intervensi dan tindakan yang dilakukan. Pada diagnosa ini, penulis melakukan tindakan pada hari </a:t>
            </a:r>
            <a:r>
              <a:rPr lang="en-US" dirty="0" smtClean="0"/>
              <a:t> </a:t>
            </a:r>
            <a:r>
              <a:rPr lang="en-US" dirty="0" err="1" smtClean="0"/>
              <a:t>rabu</a:t>
            </a:r>
            <a:r>
              <a:rPr lang="en-US" dirty="0" smtClean="0"/>
              <a:t> </a:t>
            </a:r>
            <a:r>
              <a:rPr lang="en-US" dirty="0" err="1" smtClean="0"/>
              <a:t>sampai</a:t>
            </a:r>
            <a:r>
              <a:rPr lang="en-US" dirty="0" smtClean="0"/>
              <a:t> </a:t>
            </a:r>
            <a:r>
              <a:rPr lang="en-US" dirty="0" err="1" smtClean="0"/>
              <a:t>kamis</a:t>
            </a:r>
            <a:r>
              <a:rPr lang="id-ID" dirty="0" smtClean="0"/>
              <a:t> tanggal </a:t>
            </a:r>
            <a:r>
              <a:rPr lang="en-US" dirty="0" smtClean="0"/>
              <a:t>27</a:t>
            </a:r>
            <a:r>
              <a:rPr lang="id-ID" dirty="0" smtClean="0"/>
              <a:t> Ju</a:t>
            </a:r>
            <a:r>
              <a:rPr lang="en-US" dirty="0" smtClean="0"/>
              <a:t>n</a:t>
            </a:r>
            <a:r>
              <a:rPr lang="id-ID" dirty="0" smtClean="0"/>
              <a:t>i 201</a:t>
            </a:r>
            <a:r>
              <a:rPr lang="en-US" dirty="0" smtClean="0"/>
              <a:t>2 </a:t>
            </a:r>
            <a:r>
              <a:rPr lang="en-US" dirty="0" err="1" smtClean="0"/>
              <a:t>sampai</a:t>
            </a:r>
            <a:r>
              <a:rPr lang="en-US" dirty="0" smtClean="0"/>
              <a:t> 28 </a:t>
            </a:r>
            <a:r>
              <a:rPr lang="en-US" dirty="0" err="1" smtClean="0"/>
              <a:t>juni</a:t>
            </a:r>
            <a:r>
              <a:rPr lang="en-US" dirty="0" smtClean="0"/>
              <a:t> 2012 jam 18.00.</a:t>
            </a:r>
          </a:p>
          <a:p>
            <a:endParaRPr lang="en-US" dirty="0"/>
          </a:p>
        </p:txBody>
      </p:sp>
    </p:spTree>
  </p:cSld>
  <p:clrMapOvr>
    <a:masterClrMapping/>
  </p:clrMapOvr>
  <p:transition>
    <p:wedg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BAB IV  EVALUASI</a:t>
            </a:r>
            <a:endParaRPr lang="en-US" sz="2000" dirty="0"/>
          </a:p>
        </p:txBody>
      </p:sp>
      <p:sp>
        <p:nvSpPr>
          <p:cNvPr id="3" name="Content Placeholder 2"/>
          <p:cNvSpPr>
            <a:spLocks noGrp="1"/>
          </p:cNvSpPr>
          <p:nvPr>
            <p:ph idx="1"/>
          </p:nvPr>
        </p:nvSpPr>
        <p:spPr/>
        <p:txBody>
          <a:bodyPr>
            <a:normAutofit fontScale="62500" lnSpcReduction="20000"/>
          </a:bodyPr>
          <a:lstStyle/>
          <a:p>
            <a:pPr lvl="0"/>
            <a:r>
              <a:rPr lang="en-US" dirty="0" err="1" smtClean="0"/>
              <a:t>Nyeri</a:t>
            </a:r>
            <a:r>
              <a:rPr lang="en-US" dirty="0" smtClean="0"/>
              <a:t> </a:t>
            </a:r>
            <a:r>
              <a:rPr lang="id-ID" dirty="0" smtClean="0"/>
              <a:t> berhubungan dengan </a:t>
            </a:r>
            <a:r>
              <a:rPr lang="en-US" dirty="0" err="1" smtClean="0"/>
              <a:t>pergeseran</a:t>
            </a:r>
            <a:r>
              <a:rPr lang="en-US" dirty="0" smtClean="0"/>
              <a:t> </a:t>
            </a:r>
            <a:r>
              <a:rPr lang="en-US" dirty="0" err="1" smtClean="0"/>
              <a:t>struktur</a:t>
            </a:r>
            <a:r>
              <a:rPr lang="en-US" dirty="0" smtClean="0"/>
              <a:t> </a:t>
            </a:r>
            <a:r>
              <a:rPr lang="en-US" dirty="0" err="1" smtClean="0"/>
              <a:t>peka-nyeri</a:t>
            </a:r>
            <a:r>
              <a:rPr lang="en-US" dirty="0" smtClean="0"/>
              <a:t> </a:t>
            </a:r>
            <a:r>
              <a:rPr lang="en-US" dirty="0" err="1" smtClean="0"/>
              <a:t>dalam</a:t>
            </a:r>
            <a:r>
              <a:rPr lang="en-US" dirty="0" smtClean="0"/>
              <a:t> </a:t>
            </a:r>
            <a:r>
              <a:rPr lang="en-US" dirty="0" err="1" smtClean="0"/>
              <a:t>rongga</a:t>
            </a:r>
            <a:r>
              <a:rPr lang="en-US" dirty="0" smtClean="0"/>
              <a:t> </a:t>
            </a:r>
            <a:r>
              <a:rPr lang="en-US" dirty="0" err="1" smtClean="0"/>
              <a:t>intrakranial</a:t>
            </a:r>
            <a:r>
              <a:rPr lang="en-US" dirty="0" smtClean="0"/>
              <a:t>.</a:t>
            </a:r>
          </a:p>
          <a:p>
            <a:r>
              <a:rPr lang="id-ID" dirty="0" smtClean="0"/>
              <a:t>Pada masalah keperawatan nyeri</a:t>
            </a:r>
            <a:r>
              <a:rPr lang="en-US" dirty="0" smtClean="0"/>
              <a:t>,  </a:t>
            </a:r>
            <a:r>
              <a:rPr lang="id-ID" dirty="0" smtClean="0"/>
              <a:t>kriteria hasil pada perencanaan adalah skala nyeri klien 2</a:t>
            </a:r>
            <a:r>
              <a:rPr lang="en-US" dirty="0" smtClean="0"/>
              <a:t>, </a:t>
            </a:r>
            <a:r>
              <a:rPr lang="id-ID" dirty="0" smtClean="0"/>
              <a:t>klien dapat mengidentifikasikan aktifitas yang meningkatkan dan menurunkan nyeri,  klien tidak gelisah. Sedangakan SOAP pada evaluasi klien  dan keluarga mengerti cara-cara untuk mengurangi nyeri dan apa yang harus dilakukan saat nyeri timbul, klien terlihat tenang dan skala nyeri yang dirasakan klien pada skala 2. Tidak ada kesenjangan antara kriteria hasil yang terdapat pada perencanaan dan SOAP yang terdapat pada evaluasi. Jadi, masalah keperawatan hambatan mobilitas fisik teratasi dalam waktu </a:t>
            </a:r>
            <a:r>
              <a:rPr lang="en-US" dirty="0" smtClean="0"/>
              <a:t>2</a:t>
            </a:r>
            <a:r>
              <a:rPr lang="id-ID" dirty="0" smtClean="0"/>
              <a:t>x 8 jam sesuai dengan perencanaan pada tinjauan kasus.</a:t>
            </a:r>
            <a:endParaRPr lang="en-US" dirty="0" smtClean="0"/>
          </a:p>
          <a:p>
            <a:pPr lvl="0"/>
            <a:r>
              <a:rPr lang="en-US" dirty="0" err="1" smtClean="0"/>
              <a:t>Resiko</a:t>
            </a:r>
            <a:r>
              <a:rPr lang="en-US" dirty="0" smtClean="0"/>
              <a:t> </a:t>
            </a:r>
            <a:r>
              <a:rPr lang="en-US" dirty="0" err="1" smtClean="0"/>
              <a:t>tinggi</a:t>
            </a:r>
            <a:r>
              <a:rPr lang="en-US" dirty="0" smtClean="0"/>
              <a:t> trauma</a:t>
            </a:r>
            <a:r>
              <a:rPr lang="id-ID" dirty="0" smtClean="0"/>
              <a:t> berhubungan dengan </a:t>
            </a:r>
            <a:r>
              <a:rPr lang="en-US" dirty="0" err="1" smtClean="0"/>
              <a:t>defisit</a:t>
            </a:r>
            <a:r>
              <a:rPr lang="en-US" dirty="0" smtClean="0"/>
              <a:t> </a:t>
            </a:r>
            <a:r>
              <a:rPr lang="en-US" dirty="0" err="1" smtClean="0"/>
              <a:t>lapang</a:t>
            </a:r>
            <a:r>
              <a:rPr lang="en-US" dirty="0" smtClean="0"/>
              <a:t> </a:t>
            </a:r>
            <a:r>
              <a:rPr lang="en-US" dirty="0" err="1" smtClean="0"/>
              <a:t>pandang</a:t>
            </a:r>
            <a:r>
              <a:rPr lang="en-US" dirty="0" smtClean="0"/>
              <a:t>. </a:t>
            </a:r>
          </a:p>
          <a:p>
            <a:r>
              <a:rPr lang="id-ID" dirty="0" smtClean="0"/>
              <a:t>Pada masalah keperawatan resiko tinggi trauma, kriteria hasil pada perencanaan adalah tidak terjadi injuri pada klien klien. Sedangakan SOAP pada evaluasi klien mengatakan sudah lebih mudah menemukan sendok dan gelas, klien tidak kesulitan atau menabrak barang-barang disekitar tempat tidur. Tidak ada kesenjangan antara kriteria hasil pada perencanaan dengan SOAP pada evaluasi. </a:t>
            </a:r>
            <a:endParaRPr lang="en-US" dirty="0"/>
          </a:p>
        </p:txBody>
      </p:sp>
    </p:spTree>
  </p:cSld>
  <p:clrMapOvr>
    <a:masterClrMapping/>
  </p:clrMapOvr>
  <p:transition>
    <p:wedg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BAB IV  EVALUASI</a:t>
            </a:r>
            <a:endParaRPr lang="en-US" sz="2000" dirty="0"/>
          </a:p>
        </p:txBody>
      </p:sp>
      <p:sp>
        <p:nvSpPr>
          <p:cNvPr id="3" name="Content Placeholder 2"/>
          <p:cNvSpPr>
            <a:spLocks noGrp="1"/>
          </p:cNvSpPr>
          <p:nvPr>
            <p:ph idx="1"/>
          </p:nvPr>
        </p:nvSpPr>
        <p:spPr/>
        <p:txBody>
          <a:bodyPr>
            <a:noAutofit/>
          </a:bodyPr>
          <a:lstStyle/>
          <a:p>
            <a:pPr lvl="0">
              <a:buNone/>
            </a:pPr>
            <a:r>
              <a:rPr lang="en-US" sz="1800" dirty="0" smtClean="0"/>
              <a:t>3.   </a:t>
            </a:r>
            <a:r>
              <a:rPr lang="id-ID" sz="1800" dirty="0" smtClean="0"/>
              <a:t>Gangguan pola tidur berhubungan dengan </a:t>
            </a:r>
            <a:r>
              <a:rPr lang="en-US" sz="1800" dirty="0" err="1" smtClean="0"/>
              <a:t>nyeri</a:t>
            </a:r>
            <a:endParaRPr lang="en-US" sz="1800" dirty="0" smtClean="0"/>
          </a:p>
          <a:p>
            <a:r>
              <a:rPr lang="id-ID" sz="1800" dirty="0" smtClean="0"/>
              <a:t>Pada masalah keperawatan gangguan pola tidur, Tidak ada kesenjangan antara kriteria hasil pada perencanaan  dengan SOAP pada evaluasi.</a:t>
            </a:r>
            <a:endParaRPr lang="en-US" sz="1800" dirty="0" smtClean="0"/>
          </a:p>
          <a:p>
            <a:pPr lvl="0">
              <a:buNone/>
            </a:pPr>
            <a:r>
              <a:rPr lang="en-US" sz="1800" dirty="0" smtClean="0"/>
              <a:t>4.  </a:t>
            </a:r>
            <a:r>
              <a:rPr lang="id-ID" sz="1800" dirty="0" smtClean="0"/>
              <a:t> Defisit perawatan diri berhubungan dengan </a:t>
            </a:r>
            <a:r>
              <a:rPr lang="en-US" sz="1800" dirty="0" err="1" smtClean="0"/>
              <a:t>menurunnya</a:t>
            </a:r>
            <a:r>
              <a:rPr lang="en-US" sz="1800" dirty="0" smtClean="0"/>
              <a:t> </a:t>
            </a:r>
            <a:r>
              <a:rPr lang="en-US" sz="1800" dirty="0" err="1" smtClean="0"/>
              <a:t>fungsi</a:t>
            </a:r>
            <a:r>
              <a:rPr lang="en-US" sz="1800" dirty="0" smtClean="0"/>
              <a:t> </a:t>
            </a:r>
            <a:r>
              <a:rPr lang="en-US" sz="1800" dirty="0" err="1" smtClean="0"/>
              <a:t>sensorik</a:t>
            </a:r>
            <a:r>
              <a:rPr lang="en-US" sz="1800" dirty="0" smtClean="0"/>
              <a:t> </a:t>
            </a:r>
            <a:r>
              <a:rPr lang="en-US" sz="1800" dirty="0" err="1" smtClean="0"/>
              <a:t>dan</a:t>
            </a:r>
            <a:r>
              <a:rPr lang="en-US" sz="1800" dirty="0" smtClean="0"/>
              <a:t> </a:t>
            </a:r>
            <a:r>
              <a:rPr lang="en-US" sz="1800" dirty="0" err="1" smtClean="0"/>
              <a:t>motorik</a:t>
            </a:r>
            <a:r>
              <a:rPr lang="en-US" sz="1800" dirty="0" smtClean="0"/>
              <a:t> </a:t>
            </a:r>
            <a:r>
              <a:rPr lang="en-US" sz="1800" dirty="0" err="1" smtClean="0"/>
              <a:t>tubuh</a:t>
            </a:r>
            <a:r>
              <a:rPr lang="en-US" sz="1800" dirty="0" smtClean="0"/>
              <a:t>.</a:t>
            </a:r>
          </a:p>
          <a:p>
            <a:r>
              <a:rPr lang="id-ID" sz="1800" dirty="0" smtClean="0"/>
              <a:t>Pada masalah keperawatan defisit perawatan diri,  </a:t>
            </a:r>
            <a:r>
              <a:rPr lang="en-US" sz="1800" dirty="0" smtClean="0"/>
              <a:t>T</a:t>
            </a:r>
            <a:r>
              <a:rPr lang="id-ID" sz="1800" dirty="0" smtClean="0"/>
              <a:t>idak ada kesenjangan antara kritria hasil pada perencanaan dan SOAP pada evaluasi.</a:t>
            </a:r>
            <a:endParaRPr lang="en-US" sz="1800" dirty="0" smtClean="0"/>
          </a:p>
        </p:txBody>
      </p:sp>
    </p:spTree>
  </p:cSld>
  <p:clrMapOvr>
    <a:masterClrMapping/>
  </p:clrMapOvr>
  <p:transition>
    <p:wedg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BAB IV  EVALUASI</a:t>
            </a:r>
            <a:endParaRPr lang="en-US" sz="2000" dirty="0"/>
          </a:p>
        </p:txBody>
      </p:sp>
      <p:sp>
        <p:nvSpPr>
          <p:cNvPr id="3" name="Content Placeholder 2"/>
          <p:cNvSpPr>
            <a:spLocks noGrp="1"/>
          </p:cNvSpPr>
          <p:nvPr>
            <p:ph idx="1"/>
          </p:nvPr>
        </p:nvSpPr>
        <p:spPr/>
        <p:txBody>
          <a:bodyPr>
            <a:normAutofit/>
          </a:bodyPr>
          <a:lstStyle/>
          <a:p>
            <a:pPr lvl="0">
              <a:buNone/>
            </a:pPr>
            <a:r>
              <a:rPr lang="en-US" sz="2000" dirty="0" smtClean="0"/>
              <a:t>5.  </a:t>
            </a:r>
            <a:r>
              <a:rPr lang="en-US" sz="2000" dirty="0" err="1" smtClean="0"/>
              <a:t>Gangguan</a:t>
            </a:r>
            <a:r>
              <a:rPr lang="en-US" sz="2000" dirty="0" smtClean="0"/>
              <a:t> </a:t>
            </a:r>
            <a:r>
              <a:rPr lang="en-US" sz="2000" dirty="0" err="1" smtClean="0"/>
              <a:t>konsep</a:t>
            </a:r>
            <a:r>
              <a:rPr lang="en-US" sz="2000" dirty="0" smtClean="0"/>
              <a:t> </a:t>
            </a:r>
            <a:r>
              <a:rPr lang="en-US" sz="2000" dirty="0" err="1" smtClean="0"/>
              <a:t>diri</a:t>
            </a:r>
            <a:r>
              <a:rPr lang="en-US" sz="2000" dirty="0" smtClean="0"/>
              <a:t> </a:t>
            </a:r>
            <a:r>
              <a:rPr lang="en-US" sz="2000" dirty="0" err="1" smtClean="0"/>
              <a:t>berhubungan</a:t>
            </a:r>
            <a:r>
              <a:rPr lang="en-US" sz="2000" dirty="0" smtClean="0"/>
              <a:t> </a:t>
            </a:r>
            <a:r>
              <a:rPr lang="en-US" sz="2000" dirty="0" err="1" smtClean="0"/>
              <a:t>dengan</a:t>
            </a:r>
            <a:r>
              <a:rPr lang="en-US" sz="2000" dirty="0" smtClean="0"/>
              <a:t> </a:t>
            </a:r>
            <a:r>
              <a:rPr lang="en-US" sz="2000" dirty="0" err="1" smtClean="0"/>
              <a:t>perubahan</a:t>
            </a:r>
            <a:r>
              <a:rPr lang="en-US" sz="2000" dirty="0" smtClean="0"/>
              <a:t> </a:t>
            </a:r>
            <a:r>
              <a:rPr lang="en-US" sz="2000" dirty="0" err="1" smtClean="0"/>
              <a:t>aktual</a:t>
            </a:r>
            <a:r>
              <a:rPr lang="en-US" sz="2000" dirty="0" smtClean="0"/>
              <a:t> </a:t>
            </a:r>
            <a:r>
              <a:rPr lang="en-US" sz="2000" dirty="0" err="1" smtClean="0"/>
              <a:t>dalam</a:t>
            </a:r>
            <a:r>
              <a:rPr lang="en-US" sz="2000" dirty="0" smtClean="0"/>
              <a:t> </a:t>
            </a:r>
            <a:r>
              <a:rPr lang="en-US" sz="2000" dirty="0" err="1" smtClean="0"/>
              <a:t>struktur</a:t>
            </a:r>
            <a:r>
              <a:rPr lang="en-US" sz="2000" dirty="0" smtClean="0"/>
              <a:t> </a:t>
            </a:r>
            <a:r>
              <a:rPr lang="en-US" sz="2000" dirty="0" err="1" smtClean="0"/>
              <a:t>dan</a:t>
            </a:r>
            <a:r>
              <a:rPr lang="en-US" sz="2000" dirty="0" smtClean="0"/>
              <a:t> </a:t>
            </a:r>
            <a:r>
              <a:rPr lang="en-US" sz="2000" dirty="0" err="1" smtClean="0"/>
              <a:t>fungsi</a:t>
            </a:r>
            <a:r>
              <a:rPr lang="en-US" sz="2000" dirty="0" smtClean="0"/>
              <a:t>. </a:t>
            </a:r>
          </a:p>
          <a:p>
            <a:r>
              <a:rPr lang="id-ID" sz="2000" dirty="0" smtClean="0"/>
              <a:t>Pada masalah keperawatan</a:t>
            </a:r>
            <a:r>
              <a:rPr lang="en-US" sz="2000" dirty="0" smtClean="0"/>
              <a:t> </a:t>
            </a:r>
            <a:r>
              <a:rPr lang="en-US" sz="2000" dirty="0" err="1" smtClean="0"/>
              <a:t>ini</a:t>
            </a:r>
            <a:r>
              <a:rPr lang="id-ID" sz="2000" dirty="0" smtClean="0"/>
              <a:t>.  Tidak ada kesenjangan antara kritria hasil pada perencanaan dan SOAP pada evaluasi.</a:t>
            </a:r>
            <a:endParaRPr lang="en-US" sz="2000" dirty="0" smtClean="0"/>
          </a:p>
          <a:p>
            <a:endParaRPr lang="en-US" sz="2000" dirty="0" smtClean="0"/>
          </a:p>
          <a:p>
            <a:r>
              <a:rPr lang="id-ID" dirty="0" smtClean="0"/>
              <a:t>Pada akhir evaluasi semua tujuan dapat dicapai karena adanya kerjasama yang baik antara perawat, klien dan keluarga.</a:t>
            </a:r>
            <a:endParaRPr lang="en-US" dirty="0" smtClean="0"/>
          </a:p>
          <a:p>
            <a:endParaRPr lang="en-US" dirty="0"/>
          </a:p>
        </p:txBody>
      </p:sp>
    </p:spTree>
  </p:cSld>
  <p:clrMapOvr>
    <a:masterClrMapping/>
  </p:clrMapOvr>
  <p:transition>
    <p:wedg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BAB V   PENUTUP</a:t>
            </a:r>
            <a:endParaRPr lang="en-US" sz="2000" dirty="0"/>
          </a:p>
        </p:txBody>
      </p:sp>
      <p:graphicFrame>
        <p:nvGraphicFramePr>
          <p:cNvPr id="4" name="Content Placeholder 3"/>
          <p:cNvGraphicFramePr>
            <a:graphicFrameLocks noGrp="1"/>
          </p:cNvGraphicFramePr>
          <p:nvPr>
            <p:ph idx="1"/>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b="1" dirty="0" err="1"/>
              <a:t>Rumusan</a:t>
            </a:r>
            <a:r>
              <a:rPr lang="en-US" b="1" dirty="0"/>
              <a:t> </a:t>
            </a:r>
            <a:r>
              <a:rPr lang="en-US" b="1" dirty="0" err="1"/>
              <a:t>Masalah</a:t>
            </a:r>
            <a:endParaRPr lang="en-US" sz="1600" dirty="0"/>
          </a:p>
        </p:txBody>
      </p:sp>
      <p:sp>
        <p:nvSpPr>
          <p:cNvPr id="3" name="Content Placeholder 2"/>
          <p:cNvSpPr>
            <a:spLocks noGrp="1"/>
          </p:cNvSpPr>
          <p:nvPr>
            <p:ph idx="1"/>
          </p:nvPr>
        </p:nvSpPr>
        <p:spPr>
          <a:xfrm>
            <a:off x="0" y="1857364"/>
            <a:ext cx="8215338" cy="5311781"/>
          </a:xfrm>
        </p:spPr>
        <p:txBody>
          <a:bodyPr>
            <a:normAutofit/>
          </a:bodyPr>
          <a:lstStyle/>
          <a:p>
            <a:r>
              <a:rPr lang="en-US" sz="2400" dirty="0" err="1"/>
              <a:t>Bagaimanakah</a:t>
            </a:r>
            <a:r>
              <a:rPr lang="en-US" sz="2400" dirty="0"/>
              <a:t> </a:t>
            </a:r>
            <a:r>
              <a:rPr lang="en-US" sz="2400" dirty="0" err="1"/>
              <a:t>Asuhan</a:t>
            </a:r>
            <a:r>
              <a:rPr lang="en-US" sz="2400" dirty="0"/>
              <a:t> </a:t>
            </a:r>
            <a:r>
              <a:rPr lang="en-US" sz="2400" dirty="0" err="1"/>
              <a:t>Keperawatan</a:t>
            </a:r>
            <a:r>
              <a:rPr lang="en-US" sz="2400" dirty="0"/>
              <a:t> </a:t>
            </a:r>
            <a:r>
              <a:rPr lang="en-US" sz="2400" dirty="0" err="1"/>
              <a:t>pada</a:t>
            </a:r>
            <a:r>
              <a:rPr lang="en-US" sz="2400" dirty="0"/>
              <a:t>  </a:t>
            </a:r>
            <a:r>
              <a:rPr lang="en-US" sz="2400" dirty="0" err="1"/>
              <a:t>pasien</a:t>
            </a:r>
            <a:r>
              <a:rPr lang="en-US" sz="2400" dirty="0"/>
              <a:t> </a:t>
            </a:r>
            <a:r>
              <a:rPr lang="en-US" sz="2400" dirty="0" err="1"/>
              <a:t>dengan</a:t>
            </a:r>
            <a:r>
              <a:rPr lang="en-US" sz="2400" dirty="0"/>
              <a:t> diagnose </a:t>
            </a:r>
            <a:r>
              <a:rPr lang="en-US" sz="2400" dirty="0" err="1"/>
              <a:t>medis</a:t>
            </a:r>
            <a:r>
              <a:rPr lang="en-US" sz="2400" dirty="0"/>
              <a:t> post op tumor </a:t>
            </a:r>
            <a:r>
              <a:rPr lang="en-US" sz="2400" dirty="0" err="1"/>
              <a:t>otak</a:t>
            </a:r>
            <a:r>
              <a:rPr lang="en-US" sz="2400" dirty="0"/>
              <a:t> </a:t>
            </a:r>
            <a:r>
              <a:rPr lang="en-US" sz="2400" dirty="0" err="1"/>
              <a:t>di</a:t>
            </a:r>
            <a:r>
              <a:rPr lang="en-US" sz="2400" dirty="0"/>
              <a:t> </a:t>
            </a:r>
            <a:r>
              <a:rPr lang="en-US" sz="2400" dirty="0" err="1"/>
              <a:t>ruang</a:t>
            </a:r>
            <a:r>
              <a:rPr lang="en-US" sz="2400" dirty="0"/>
              <a:t> </a:t>
            </a:r>
            <a:r>
              <a:rPr lang="en-US" sz="2400" dirty="0" err="1"/>
              <a:t>Paviliun</a:t>
            </a:r>
            <a:r>
              <a:rPr lang="en-US" sz="2400" dirty="0"/>
              <a:t> VIIA RSAL dr. </a:t>
            </a:r>
            <a:r>
              <a:rPr lang="en-US" sz="2400" dirty="0" err="1"/>
              <a:t>Ramelan</a:t>
            </a:r>
            <a:r>
              <a:rPr lang="en-US" sz="2400" dirty="0"/>
              <a:t> </a:t>
            </a:r>
            <a:r>
              <a:rPr lang="en-US" sz="2400" dirty="0" smtClean="0"/>
              <a:t>Surabaya?       </a:t>
            </a:r>
            <a:endParaRPr lang="en-US" dirty="0" smtClean="0"/>
          </a:p>
          <a:p>
            <a:pPr marL="342900" lvl="2" indent="-342900"/>
            <a:endParaRPr lang="en-US" b="1" dirty="0" smtClean="0"/>
          </a:p>
          <a:p>
            <a:pPr marL="342900" lvl="2" indent="-342900"/>
            <a:endParaRPr lang="en-US" sz="2000" dirty="0"/>
          </a:p>
          <a:p>
            <a:pPr marL="342900" lvl="2" indent="-342900"/>
            <a:r>
              <a:rPr lang="en-US" sz="2000" dirty="0" err="1" smtClean="0"/>
              <a:t>Tujuan</a:t>
            </a:r>
            <a:r>
              <a:rPr lang="en-US" sz="2000" dirty="0" smtClean="0"/>
              <a:t> </a:t>
            </a:r>
            <a:r>
              <a:rPr lang="en-US" sz="2000" dirty="0" err="1" smtClean="0"/>
              <a:t>Umum</a:t>
            </a:r>
            <a:endParaRPr lang="en-US" sz="2000" dirty="0" smtClean="0"/>
          </a:p>
          <a:p>
            <a:pPr marL="342900" lvl="2" indent="-342900"/>
            <a:endParaRPr lang="en-US" sz="2000" dirty="0" smtClean="0"/>
          </a:p>
          <a:p>
            <a:pPr marL="342900" lvl="2" indent="-342900"/>
            <a:r>
              <a:rPr lang="en-US" sz="2000" dirty="0" err="1" smtClean="0"/>
              <a:t>Tujuan</a:t>
            </a:r>
            <a:r>
              <a:rPr lang="en-US" sz="2000" dirty="0" smtClean="0"/>
              <a:t> </a:t>
            </a:r>
            <a:r>
              <a:rPr lang="en-US" sz="2000" dirty="0" err="1" smtClean="0"/>
              <a:t>Khusus</a:t>
            </a:r>
            <a:endParaRPr lang="en-US" sz="2000" dirty="0"/>
          </a:p>
          <a:p>
            <a:pPr>
              <a:buNone/>
            </a:pPr>
            <a:r>
              <a:rPr lang="en-US" dirty="0" smtClean="0"/>
              <a:t>                                                  </a:t>
            </a:r>
            <a:endParaRPr lang="en-US" dirty="0"/>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b="1" dirty="0" err="1"/>
              <a:t>Manfaat</a:t>
            </a:r>
            <a:r>
              <a:rPr lang="en-US" b="1" dirty="0"/>
              <a:t> </a:t>
            </a:r>
            <a:r>
              <a:rPr lang="en-US" b="1" dirty="0" err="1"/>
              <a:t>Penulisan</a:t>
            </a:r>
            <a:endParaRPr lang="en-US" sz="1600" dirty="0"/>
          </a:p>
        </p:txBody>
      </p:sp>
      <p:sp>
        <p:nvSpPr>
          <p:cNvPr id="3" name="Content Placeholder 2"/>
          <p:cNvSpPr>
            <a:spLocks noGrp="1"/>
          </p:cNvSpPr>
          <p:nvPr>
            <p:ph idx="1"/>
          </p:nvPr>
        </p:nvSpPr>
        <p:spPr/>
        <p:txBody>
          <a:bodyPr>
            <a:normAutofit/>
          </a:bodyPr>
          <a:lstStyle/>
          <a:p>
            <a:pPr lvl="0"/>
            <a:r>
              <a:rPr lang="en-US" sz="1900" dirty="0" smtClean="0"/>
              <a:t>Dari </a:t>
            </a:r>
            <a:r>
              <a:rPr lang="en-US" sz="1900" dirty="0" err="1" smtClean="0"/>
              <a:t>segi</a:t>
            </a:r>
            <a:r>
              <a:rPr lang="en-US" sz="1900" dirty="0" smtClean="0"/>
              <a:t> </a:t>
            </a:r>
            <a:r>
              <a:rPr lang="en-US" sz="1900" dirty="0" err="1" smtClean="0"/>
              <a:t>akademis</a:t>
            </a:r>
            <a:r>
              <a:rPr lang="en-US" sz="1900" dirty="0" smtClean="0"/>
              <a:t>, </a:t>
            </a:r>
            <a:r>
              <a:rPr lang="en-US" sz="1900" dirty="0" err="1" smtClean="0"/>
              <a:t>merupakan</a:t>
            </a:r>
            <a:r>
              <a:rPr lang="en-US" sz="1900" dirty="0" smtClean="0"/>
              <a:t> </a:t>
            </a:r>
            <a:r>
              <a:rPr lang="en-US" sz="1900" dirty="0" err="1" smtClean="0"/>
              <a:t>sumbangan</a:t>
            </a:r>
            <a:r>
              <a:rPr lang="en-US" sz="1900" dirty="0" smtClean="0"/>
              <a:t> </a:t>
            </a:r>
            <a:r>
              <a:rPr lang="en-US" sz="1900" dirty="0" err="1" smtClean="0"/>
              <a:t>bagi</a:t>
            </a:r>
            <a:r>
              <a:rPr lang="en-US" sz="1900" dirty="0" smtClean="0"/>
              <a:t> </a:t>
            </a:r>
            <a:r>
              <a:rPr lang="en-US" sz="1900" dirty="0" err="1" smtClean="0"/>
              <a:t>ilmu</a:t>
            </a:r>
            <a:r>
              <a:rPr lang="en-US" sz="1900" dirty="0" smtClean="0"/>
              <a:t> </a:t>
            </a:r>
            <a:r>
              <a:rPr lang="en-US" sz="1900" dirty="0" err="1" smtClean="0"/>
              <a:t>pengetahuan</a:t>
            </a:r>
            <a:r>
              <a:rPr lang="en-US" sz="1900" dirty="0" smtClean="0"/>
              <a:t> </a:t>
            </a:r>
            <a:r>
              <a:rPr lang="en-US" sz="1900" dirty="0" err="1" smtClean="0"/>
              <a:t>khususnya</a:t>
            </a:r>
            <a:r>
              <a:rPr lang="en-US" sz="1900" dirty="0" smtClean="0"/>
              <a:t> </a:t>
            </a:r>
            <a:r>
              <a:rPr lang="en-US" sz="1900" dirty="0" err="1" smtClean="0"/>
              <a:t>dalam</a:t>
            </a:r>
            <a:r>
              <a:rPr lang="en-US" sz="1900" dirty="0" smtClean="0"/>
              <a:t> </a:t>
            </a:r>
            <a:r>
              <a:rPr lang="en-US" sz="1900" dirty="0" err="1" smtClean="0"/>
              <a:t>hal</a:t>
            </a:r>
            <a:r>
              <a:rPr lang="en-US" sz="1900" dirty="0" smtClean="0"/>
              <a:t> </a:t>
            </a:r>
            <a:r>
              <a:rPr lang="en-US" sz="1900" dirty="0" err="1" smtClean="0"/>
              <a:t>asuhan</a:t>
            </a:r>
            <a:r>
              <a:rPr lang="en-US" sz="1900" dirty="0" smtClean="0"/>
              <a:t> </a:t>
            </a:r>
            <a:r>
              <a:rPr lang="en-US" sz="1900" dirty="0" err="1" smtClean="0"/>
              <a:t>keperawatan</a:t>
            </a:r>
            <a:r>
              <a:rPr lang="en-US" sz="1900" dirty="0" smtClean="0"/>
              <a:t> </a:t>
            </a:r>
            <a:r>
              <a:rPr lang="en-US" sz="1900" dirty="0" err="1" smtClean="0"/>
              <a:t>pada</a:t>
            </a:r>
            <a:r>
              <a:rPr lang="en-US" sz="1900" dirty="0" smtClean="0"/>
              <a:t> </a:t>
            </a:r>
            <a:r>
              <a:rPr lang="en-US" sz="1900" dirty="0" err="1" smtClean="0"/>
              <a:t>pasien</a:t>
            </a:r>
            <a:r>
              <a:rPr lang="en-US" sz="1900" dirty="0" smtClean="0"/>
              <a:t> post op tumor </a:t>
            </a:r>
            <a:r>
              <a:rPr lang="en-US" sz="1900" dirty="0" err="1" smtClean="0"/>
              <a:t>otak</a:t>
            </a:r>
            <a:r>
              <a:rPr lang="en-US" sz="1900" dirty="0" smtClean="0"/>
              <a:t> </a:t>
            </a:r>
          </a:p>
          <a:p>
            <a:r>
              <a:rPr lang="en-US" sz="1900" dirty="0" smtClean="0"/>
              <a:t>Dari </a:t>
            </a:r>
            <a:r>
              <a:rPr lang="en-US" sz="1900" dirty="0" err="1" smtClean="0"/>
              <a:t>segi</a:t>
            </a:r>
            <a:r>
              <a:rPr lang="en-US" sz="1900" dirty="0" smtClean="0"/>
              <a:t> </a:t>
            </a:r>
            <a:r>
              <a:rPr lang="en-US" sz="1900" dirty="0" err="1" smtClean="0"/>
              <a:t>praktis</a:t>
            </a:r>
            <a:r>
              <a:rPr lang="en-US" sz="1900" dirty="0" smtClean="0"/>
              <a:t>, </a:t>
            </a:r>
            <a:r>
              <a:rPr lang="en-US" sz="1900" dirty="0" err="1" smtClean="0"/>
              <a:t>tugas</a:t>
            </a:r>
            <a:r>
              <a:rPr lang="en-US" sz="1900" dirty="0" smtClean="0"/>
              <a:t> </a:t>
            </a:r>
            <a:r>
              <a:rPr lang="en-US" sz="1900" dirty="0" err="1" smtClean="0"/>
              <a:t>akhir</a:t>
            </a:r>
            <a:r>
              <a:rPr lang="en-US" sz="1900" dirty="0" smtClean="0"/>
              <a:t> </a:t>
            </a:r>
            <a:r>
              <a:rPr lang="en-US" sz="1900" dirty="0" err="1" smtClean="0"/>
              <a:t>ini</a:t>
            </a:r>
            <a:r>
              <a:rPr lang="en-US" sz="1900" dirty="0" smtClean="0"/>
              <a:t> </a:t>
            </a:r>
            <a:r>
              <a:rPr lang="en-US" sz="1900" dirty="0" err="1" smtClean="0"/>
              <a:t>akan</a:t>
            </a:r>
            <a:r>
              <a:rPr lang="en-US" sz="1900" dirty="0" smtClean="0"/>
              <a:t> </a:t>
            </a:r>
            <a:r>
              <a:rPr lang="en-US" sz="1900" dirty="0" err="1" smtClean="0"/>
              <a:t>bermanfaat</a:t>
            </a:r>
            <a:r>
              <a:rPr lang="en-US" sz="1900" dirty="0" smtClean="0"/>
              <a:t> </a:t>
            </a:r>
            <a:r>
              <a:rPr lang="en-US" sz="1900" dirty="0" err="1" smtClean="0"/>
              <a:t>bagi</a:t>
            </a:r>
            <a:r>
              <a:rPr lang="en-US" sz="1900" dirty="0" smtClean="0"/>
              <a:t> :</a:t>
            </a:r>
          </a:p>
          <a:p>
            <a:pPr lvl="1"/>
            <a:r>
              <a:rPr lang="en-US" sz="1900" dirty="0" err="1" smtClean="0"/>
              <a:t>Bagi</a:t>
            </a:r>
            <a:r>
              <a:rPr lang="en-US" sz="1900" dirty="0" smtClean="0"/>
              <a:t> </a:t>
            </a:r>
            <a:r>
              <a:rPr lang="en-US" sz="1900" dirty="0" err="1" smtClean="0"/>
              <a:t>pelayanan</a:t>
            </a:r>
            <a:r>
              <a:rPr lang="en-US" sz="1900" dirty="0" smtClean="0"/>
              <a:t> </a:t>
            </a:r>
            <a:r>
              <a:rPr lang="en-US" sz="1900" dirty="0" err="1" smtClean="0"/>
              <a:t>keperawatan</a:t>
            </a:r>
            <a:r>
              <a:rPr lang="en-US" sz="1900" dirty="0" smtClean="0"/>
              <a:t> </a:t>
            </a:r>
            <a:r>
              <a:rPr lang="en-US" sz="1900" dirty="0" err="1" smtClean="0"/>
              <a:t>di</a:t>
            </a:r>
            <a:r>
              <a:rPr lang="en-US" sz="1900" dirty="0" smtClean="0"/>
              <a:t> </a:t>
            </a:r>
            <a:r>
              <a:rPr lang="en-US" sz="1900" dirty="0" err="1" smtClean="0"/>
              <a:t>Rumah</a:t>
            </a:r>
            <a:r>
              <a:rPr lang="en-US" sz="1900" dirty="0" smtClean="0"/>
              <a:t> </a:t>
            </a:r>
            <a:r>
              <a:rPr lang="en-US" sz="1900" dirty="0" err="1" smtClean="0"/>
              <a:t>Sakit</a:t>
            </a:r>
            <a:endParaRPr lang="en-US" sz="1900" dirty="0" smtClean="0"/>
          </a:p>
          <a:p>
            <a:r>
              <a:rPr lang="en-US" sz="1900" dirty="0" err="1" smtClean="0"/>
              <a:t>Hasil</a:t>
            </a:r>
            <a:r>
              <a:rPr lang="en-US" sz="1900" dirty="0" smtClean="0"/>
              <a:t> </a:t>
            </a:r>
            <a:r>
              <a:rPr lang="en-US" sz="1900" dirty="0" err="1" smtClean="0"/>
              <a:t>studi</a:t>
            </a:r>
            <a:r>
              <a:rPr lang="en-US" sz="1900" dirty="0" smtClean="0"/>
              <a:t> </a:t>
            </a:r>
            <a:r>
              <a:rPr lang="en-US" sz="1900" dirty="0" err="1" smtClean="0"/>
              <a:t>kasus</a:t>
            </a:r>
            <a:r>
              <a:rPr lang="en-US" sz="1900" dirty="0" smtClean="0"/>
              <a:t> </a:t>
            </a:r>
            <a:r>
              <a:rPr lang="en-US" sz="1900" dirty="0" err="1" smtClean="0"/>
              <a:t>ini</a:t>
            </a:r>
            <a:r>
              <a:rPr lang="en-US" sz="1900" dirty="0" smtClean="0"/>
              <a:t>, </a:t>
            </a:r>
            <a:r>
              <a:rPr lang="en-US" sz="1900" dirty="0" err="1" smtClean="0"/>
              <a:t>dapat</a:t>
            </a:r>
            <a:r>
              <a:rPr lang="en-US" sz="1900" dirty="0" smtClean="0"/>
              <a:t> </a:t>
            </a:r>
            <a:r>
              <a:rPr lang="en-US" sz="1900" dirty="0" err="1" smtClean="0"/>
              <a:t>menjadi</a:t>
            </a:r>
            <a:r>
              <a:rPr lang="en-US" sz="1900" dirty="0" smtClean="0"/>
              <a:t> </a:t>
            </a:r>
            <a:r>
              <a:rPr lang="en-US" sz="1900" dirty="0" err="1" smtClean="0"/>
              <a:t>masukan</a:t>
            </a:r>
            <a:r>
              <a:rPr lang="en-US" sz="1900" dirty="0" smtClean="0"/>
              <a:t> </a:t>
            </a:r>
            <a:r>
              <a:rPr lang="en-US" sz="1900" dirty="0" err="1" smtClean="0"/>
              <a:t>bagi</a:t>
            </a:r>
            <a:r>
              <a:rPr lang="en-US" sz="1900" dirty="0" smtClean="0"/>
              <a:t> </a:t>
            </a:r>
            <a:r>
              <a:rPr lang="en-US" sz="1900" dirty="0" err="1" smtClean="0"/>
              <a:t>pelayanan</a:t>
            </a:r>
            <a:r>
              <a:rPr lang="en-US" sz="1900" dirty="0" smtClean="0"/>
              <a:t> </a:t>
            </a:r>
            <a:r>
              <a:rPr lang="en-US" sz="1900" dirty="0" err="1" smtClean="0"/>
              <a:t>di</a:t>
            </a:r>
            <a:r>
              <a:rPr lang="en-US" sz="1900" dirty="0" smtClean="0"/>
              <a:t> </a:t>
            </a:r>
            <a:r>
              <a:rPr lang="en-US" sz="1900" dirty="0" err="1" smtClean="0"/>
              <a:t>rumah</a:t>
            </a:r>
            <a:r>
              <a:rPr lang="en-US" sz="1900" dirty="0" smtClean="0"/>
              <a:t> </a:t>
            </a:r>
            <a:r>
              <a:rPr lang="en-US" sz="1900" dirty="0" err="1" smtClean="0"/>
              <a:t>sakit</a:t>
            </a:r>
            <a:r>
              <a:rPr lang="en-US" sz="1900" dirty="0" smtClean="0"/>
              <a:t> agar </a:t>
            </a:r>
            <a:r>
              <a:rPr lang="en-US" sz="1900" dirty="0" err="1" smtClean="0"/>
              <a:t>dapat</a:t>
            </a:r>
            <a:r>
              <a:rPr lang="en-US" sz="1900" dirty="0" smtClean="0"/>
              <a:t> </a:t>
            </a:r>
            <a:r>
              <a:rPr lang="en-US" sz="1900" dirty="0" err="1" smtClean="0"/>
              <a:t>melakukan</a:t>
            </a:r>
            <a:r>
              <a:rPr lang="en-US" sz="1900" dirty="0" smtClean="0"/>
              <a:t> </a:t>
            </a:r>
            <a:r>
              <a:rPr lang="en-US" sz="1900" dirty="0" err="1" smtClean="0"/>
              <a:t>asuhan</a:t>
            </a:r>
            <a:r>
              <a:rPr lang="en-US" sz="1900" dirty="0" smtClean="0"/>
              <a:t> </a:t>
            </a:r>
            <a:r>
              <a:rPr lang="en-US" sz="1900" dirty="0" err="1" smtClean="0"/>
              <a:t>keperawatan</a:t>
            </a:r>
            <a:r>
              <a:rPr lang="en-US" sz="1900" dirty="0" smtClean="0"/>
              <a:t> </a:t>
            </a:r>
            <a:r>
              <a:rPr lang="en-US" sz="1900" dirty="0" err="1" smtClean="0"/>
              <a:t>pasien</a:t>
            </a:r>
            <a:r>
              <a:rPr lang="en-US" sz="1900" dirty="0" smtClean="0"/>
              <a:t> </a:t>
            </a:r>
            <a:r>
              <a:rPr lang="en-US" sz="1900" dirty="0" err="1" smtClean="0"/>
              <a:t>dengan</a:t>
            </a:r>
            <a:r>
              <a:rPr lang="en-US" sz="1900" dirty="0" smtClean="0"/>
              <a:t> post op tumor </a:t>
            </a:r>
            <a:r>
              <a:rPr lang="en-US" sz="1900" dirty="0" err="1" smtClean="0"/>
              <a:t>otak</a:t>
            </a:r>
            <a:r>
              <a:rPr lang="en-US" sz="1900" dirty="0" smtClean="0"/>
              <a:t> </a:t>
            </a:r>
            <a:r>
              <a:rPr lang="en-US" sz="1900" dirty="0" err="1" smtClean="0"/>
              <a:t>dengan</a:t>
            </a:r>
            <a:r>
              <a:rPr lang="en-US" sz="1900" dirty="0" smtClean="0"/>
              <a:t> </a:t>
            </a:r>
            <a:r>
              <a:rPr lang="en-US" sz="1900" dirty="0" err="1" smtClean="0"/>
              <a:t>baik</a:t>
            </a:r>
            <a:r>
              <a:rPr lang="en-US" sz="1900" dirty="0" smtClean="0"/>
              <a:t>.</a:t>
            </a:r>
          </a:p>
          <a:p>
            <a:pPr lvl="1"/>
            <a:r>
              <a:rPr lang="en-US" sz="1900" dirty="0" err="1" smtClean="0"/>
              <a:t>Untuk</a:t>
            </a:r>
            <a:r>
              <a:rPr lang="en-US" sz="1900" dirty="0" smtClean="0"/>
              <a:t> </a:t>
            </a:r>
            <a:r>
              <a:rPr lang="en-US" sz="1900" dirty="0" err="1" smtClean="0"/>
              <a:t>penulis</a:t>
            </a:r>
            <a:endParaRPr lang="en-US" sz="1900" dirty="0" smtClean="0"/>
          </a:p>
          <a:p>
            <a:r>
              <a:rPr lang="en-US" sz="1900" dirty="0" err="1" smtClean="0"/>
              <a:t>Hasil</a:t>
            </a:r>
            <a:r>
              <a:rPr lang="en-US" sz="1900" dirty="0" smtClean="0"/>
              <a:t> </a:t>
            </a:r>
            <a:r>
              <a:rPr lang="en-US" sz="1900" dirty="0" err="1" smtClean="0"/>
              <a:t>penelitian</a:t>
            </a:r>
            <a:r>
              <a:rPr lang="en-US" sz="1900" dirty="0" smtClean="0"/>
              <a:t> </a:t>
            </a:r>
            <a:r>
              <a:rPr lang="en-US" sz="1900" dirty="0" err="1" smtClean="0"/>
              <a:t>ini</a:t>
            </a:r>
            <a:r>
              <a:rPr lang="en-US" sz="1900" dirty="0" smtClean="0"/>
              <a:t> </a:t>
            </a:r>
            <a:r>
              <a:rPr lang="en-US" sz="1900" dirty="0" err="1" smtClean="0"/>
              <a:t>dapat</a:t>
            </a:r>
            <a:r>
              <a:rPr lang="en-US" sz="1900" dirty="0" smtClean="0"/>
              <a:t> </a:t>
            </a:r>
            <a:r>
              <a:rPr lang="en-US" sz="1900" dirty="0" err="1" smtClean="0"/>
              <a:t>menjadi</a:t>
            </a:r>
            <a:r>
              <a:rPr lang="en-US" sz="1900" dirty="0" smtClean="0"/>
              <a:t> </a:t>
            </a:r>
            <a:r>
              <a:rPr lang="en-US" sz="1900" dirty="0" err="1" smtClean="0"/>
              <a:t>salah</a:t>
            </a:r>
            <a:r>
              <a:rPr lang="en-US" sz="1900" dirty="0" smtClean="0"/>
              <a:t> </a:t>
            </a:r>
            <a:r>
              <a:rPr lang="en-US" sz="1900" dirty="0" err="1" smtClean="0"/>
              <a:t>satu</a:t>
            </a:r>
            <a:r>
              <a:rPr lang="en-US" sz="1900" dirty="0" smtClean="0"/>
              <a:t> </a:t>
            </a:r>
            <a:r>
              <a:rPr lang="en-US" sz="1900" dirty="0" err="1" smtClean="0"/>
              <a:t>rujukan</a:t>
            </a:r>
            <a:r>
              <a:rPr lang="en-US" sz="1900" dirty="0" smtClean="0"/>
              <a:t> </a:t>
            </a:r>
            <a:r>
              <a:rPr lang="en-US" sz="1900" dirty="0" err="1" smtClean="0"/>
              <a:t>bagi</a:t>
            </a:r>
            <a:r>
              <a:rPr lang="en-US" sz="1900" dirty="0" smtClean="0"/>
              <a:t> </a:t>
            </a:r>
            <a:r>
              <a:rPr lang="en-US" sz="1900" dirty="0" err="1" smtClean="0"/>
              <a:t>peneliti</a:t>
            </a:r>
            <a:r>
              <a:rPr lang="en-US" sz="1900" dirty="0" smtClean="0"/>
              <a:t> </a:t>
            </a:r>
            <a:r>
              <a:rPr lang="en-US" sz="1900" dirty="0" err="1" smtClean="0"/>
              <a:t>berikutnya</a:t>
            </a:r>
            <a:r>
              <a:rPr lang="en-US" sz="1900" dirty="0" smtClean="0"/>
              <a:t>, yang </a:t>
            </a:r>
            <a:r>
              <a:rPr lang="en-US" sz="1900" dirty="0" err="1" smtClean="0"/>
              <a:t>akan</a:t>
            </a:r>
            <a:r>
              <a:rPr lang="en-US" sz="1900" dirty="0" smtClean="0"/>
              <a:t> </a:t>
            </a:r>
            <a:r>
              <a:rPr lang="en-US" sz="1900" dirty="0" err="1" smtClean="0"/>
              <a:t>melakukan</a:t>
            </a:r>
            <a:r>
              <a:rPr lang="en-US" sz="1900" dirty="0" smtClean="0"/>
              <a:t> </a:t>
            </a:r>
            <a:r>
              <a:rPr lang="en-US" sz="1900" dirty="0" err="1" smtClean="0"/>
              <a:t>studi</a:t>
            </a:r>
            <a:r>
              <a:rPr lang="en-US" sz="1900" dirty="0" smtClean="0"/>
              <a:t> </a:t>
            </a:r>
            <a:r>
              <a:rPr lang="en-US" sz="1900" dirty="0" err="1" smtClean="0"/>
              <a:t>kasus</a:t>
            </a:r>
            <a:r>
              <a:rPr lang="en-US" sz="1900" dirty="0" smtClean="0"/>
              <a:t> </a:t>
            </a:r>
            <a:r>
              <a:rPr lang="en-US" sz="1900" dirty="0" err="1" smtClean="0"/>
              <a:t>pada</a:t>
            </a:r>
            <a:r>
              <a:rPr lang="en-US" sz="1900" dirty="0" smtClean="0"/>
              <a:t> </a:t>
            </a:r>
            <a:r>
              <a:rPr lang="en-US" sz="1900" dirty="0" err="1" smtClean="0"/>
              <a:t>asuhan</a:t>
            </a:r>
            <a:r>
              <a:rPr lang="en-US" sz="1900" dirty="0" smtClean="0"/>
              <a:t> </a:t>
            </a:r>
            <a:r>
              <a:rPr lang="en-US" sz="1900" dirty="0" err="1" smtClean="0"/>
              <a:t>keperawatan</a:t>
            </a:r>
            <a:r>
              <a:rPr lang="en-US" sz="1900" dirty="0" smtClean="0"/>
              <a:t> </a:t>
            </a:r>
            <a:r>
              <a:rPr lang="en-US" sz="1900" dirty="0" err="1" smtClean="0"/>
              <a:t>pada</a:t>
            </a:r>
            <a:r>
              <a:rPr lang="en-US" sz="1900" dirty="0" smtClean="0"/>
              <a:t> </a:t>
            </a:r>
            <a:r>
              <a:rPr lang="en-US" sz="1900" dirty="0" err="1" smtClean="0"/>
              <a:t>pasien</a:t>
            </a:r>
            <a:r>
              <a:rPr lang="en-US" sz="1900" dirty="0" smtClean="0"/>
              <a:t> post op tumor </a:t>
            </a:r>
            <a:r>
              <a:rPr lang="en-US" sz="1900" dirty="0" err="1" smtClean="0"/>
              <a:t>otak</a:t>
            </a:r>
            <a:r>
              <a:rPr lang="en-US" sz="1900" dirty="0" smtClean="0"/>
              <a:t>.</a:t>
            </a:r>
          </a:p>
          <a:p>
            <a:endParaRPr lang="en-US" dirty="0"/>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smtClean="0"/>
              <a:t>BAB II</a:t>
            </a:r>
            <a:endParaRPr lang="en-US" sz="1800" dirty="0"/>
          </a:p>
        </p:txBody>
      </p:sp>
      <p:sp>
        <p:nvSpPr>
          <p:cNvPr id="3" name="Content Placeholder 2"/>
          <p:cNvSpPr>
            <a:spLocks noGrp="1"/>
          </p:cNvSpPr>
          <p:nvPr>
            <p:ph idx="1"/>
          </p:nvPr>
        </p:nvSpPr>
        <p:spPr/>
        <p:txBody>
          <a:bodyPr>
            <a:normAutofit/>
          </a:bodyPr>
          <a:lstStyle/>
          <a:p>
            <a:r>
              <a:rPr lang="en-US" sz="2000" dirty="0" smtClean="0"/>
              <a:t>KONSEP DASAR PENYAKIT  (  </a:t>
            </a:r>
            <a:r>
              <a:rPr lang="en-US" sz="2000" dirty="0" err="1" smtClean="0"/>
              <a:t>definisi</a:t>
            </a:r>
            <a:r>
              <a:rPr lang="en-US" sz="2000" dirty="0" smtClean="0"/>
              <a:t>,  </a:t>
            </a:r>
            <a:r>
              <a:rPr lang="en-US" sz="2000" dirty="0" err="1" smtClean="0"/>
              <a:t>etiologi</a:t>
            </a:r>
            <a:r>
              <a:rPr lang="en-US" sz="2000" dirty="0" smtClean="0"/>
              <a:t>,  </a:t>
            </a:r>
            <a:r>
              <a:rPr lang="en-US" sz="2000" dirty="0" err="1" smtClean="0"/>
              <a:t>patofisiologi</a:t>
            </a:r>
            <a:r>
              <a:rPr lang="en-US" sz="2000" dirty="0" smtClean="0"/>
              <a:t>, </a:t>
            </a:r>
            <a:r>
              <a:rPr lang="en-US" sz="2000" dirty="0" err="1" smtClean="0"/>
              <a:t>penatalaksanaan</a:t>
            </a:r>
            <a:r>
              <a:rPr lang="en-US" sz="2000" dirty="0" smtClean="0"/>
              <a:t> )</a:t>
            </a:r>
          </a:p>
          <a:p>
            <a:r>
              <a:rPr lang="en-US" sz="2000" dirty="0" smtClean="0"/>
              <a:t>KONSEP ASUHAN KEPERAWATAN ( </a:t>
            </a:r>
            <a:r>
              <a:rPr lang="en-US" sz="2000" dirty="0" err="1" smtClean="0"/>
              <a:t>pengkajian</a:t>
            </a:r>
            <a:r>
              <a:rPr lang="en-US" sz="2000" dirty="0" smtClean="0"/>
              <a:t>,  </a:t>
            </a:r>
            <a:r>
              <a:rPr lang="en-US" sz="2000" dirty="0" err="1" smtClean="0"/>
              <a:t>diagnosa</a:t>
            </a:r>
            <a:r>
              <a:rPr lang="en-US" sz="2000" dirty="0" smtClean="0"/>
              <a:t> </a:t>
            </a:r>
            <a:r>
              <a:rPr lang="en-US" sz="2000" dirty="0" err="1" smtClean="0"/>
              <a:t>keperawatan</a:t>
            </a:r>
            <a:r>
              <a:rPr lang="en-US" sz="2000" dirty="0" smtClean="0"/>
              <a:t>, </a:t>
            </a:r>
            <a:r>
              <a:rPr lang="en-US" sz="2000" dirty="0" err="1" smtClean="0"/>
              <a:t>intervensi</a:t>
            </a:r>
            <a:r>
              <a:rPr lang="en-US" sz="2000" dirty="0" smtClean="0"/>
              <a:t>, </a:t>
            </a:r>
            <a:r>
              <a:rPr lang="en-US" sz="2000" dirty="0" err="1" smtClean="0"/>
              <a:t>implementasi</a:t>
            </a:r>
            <a:r>
              <a:rPr lang="en-US" sz="2000" dirty="0" smtClean="0"/>
              <a:t> </a:t>
            </a:r>
            <a:r>
              <a:rPr lang="en-US" sz="2000" dirty="0" err="1" smtClean="0"/>
              <a:t>dan</a:t>
            </a:r>
            <a:r>
              <a:rPr lang="en-US" sz="2000" dirty="0" smtClean="0"/>
              <a:t> </a:t>
            </a:r>
            <a:r>
              <a:rPr lang="en-US" sz="2000" dirty="0" err="1" smtClean="0"/>
              <a:t>evaluasi</a:t>
            </a:r>
            <a:r>
              <a:rPr lang="en-US" sz="2000" dirty="0" smtClean="0"/>
              <a:t> )</a:t>
            </a:r>
          </a:p>
          <a:p>
            <a:r>
              <a:rPr lang="en-US" sz="2000" dirty="0" smtClean="0"/>
              <a:t>KERANGKA MASALAH  </a:t>
            </a:r>
            <a:endParaRPr lang="en-US" sz="2000" dirty="0"/>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BAB III</a:t>
            </a:r>
            <a:endParaRPr lang="en-US" sz="2000" dirty="0"/>
          </a:p>
        </p:txBody>
      </p:sp>
      <p:sp>
        <p:nvSpPr>
          <p:cNvPr id="3" name="Content Placeholder 2"/>
          <p:cNvSpPr>
            <a:spLocks noGrp="1"/>
          </p:cNvSpPr>
          <p:nvPr>
            <p:ph idx="1"/>
          </p:nvPr>
        </p:nvSpPr>
        <p:spPr/>
        <p:txBody>
          <a:bodyPr>
            <a:normAutofit/>
          </a:bodyPr>
          <a:lstStyle/>
          <a:p>
            <a:r>
              <a:rPr lang="en-US" sz="1800" dirty="0" smtClean="0"/>
              <a:t>TINJAUAN KASUS</a:t>
            </a:r>
          </a:p>
          <a:p>
            <a:endParaRPr lang="en-US" sz="1800" dirty="0" smtClean="0"/>
          </a:p>
          <a:p>
            <a:pPr marL="514350" indent="-514350"/>
            <a:r>
              <a:rPr lang="en-US" sz="1800" dirty="0" err="1" smtClean="0"/>
              <a:t>Pengkajian</a:t>
            </a:r>
            <a:r>
              <a:rPr lang="en-US" sz="1800" dirty="0" smtClean="0"/>
              <a:t> : </a:t>
            </a:r>
            <a:endParaRPr lang="en-US" sz="1800" dirty="0" smtClean="0"/>
          </a:p>
          <a:p>
            <a:pPr marL="514350" indent="-514350"/>
            <a:endParaRPr lang="en-US" sz="1800" dirty="0" smtClean="0"/>
          </a:p>
          <a:p>
            <a:pPr marL="514350" indent="-514350">
              <a:buAutoNum type="arabicPeriod"/>
            </a:pPr>
            <a:endParaRPr lang="en-US" sz="1800" dirty="0" smtClean="0"/>
          </a:p>
          <a:p>
            <a:pPr marL="514350" indent="-514350">
              <a:buNone/>
            </a:pPr>
            <a:r>
              <a:rPr lang="en-US" sz="1800" dirty="0" smtClean="0"/>
              <a:t>1.  </a:t>
            </a:r>
            <a:r>
              <a:rPr lang="en-US" sz="1800" dirty="0" err="1" smtClean="0"/>
              <a:t>Identitas</a:t>
            </a:r>
            <a:endParaRPr lang="en-US" sz="1800" dirty="0" smtClean="0"/>
          </a:p>
          <a:p>
            <a:pPr marL="514350" indent="-514350">
              <a:buNone/>
            </a:pPr>
            <a:endParaRPr lang="en-US" sz="1800" dirty="0" smtClean="0"/>
          </a:p>
          <a:p>
            <a:pPr marL="514350" indent="-514350">
              <a:buNone/>
            </a:pPr>
            <a:r>
              <a:rPr lang="en-US" sz="1800" dirty="0" smtClean="0"/>
              <a:t>2. </a:t>
            </a:r>
            <a:r>
              <a:rPr lang="en-US" sz="1800" dirty="0" err="1" smtClean="0"/>
              <a:t>Keluhan</a:t>
            </a:r>
            <a:r>
              <a:rPr lang="en-US" sz="1800" dirty="0" smtClean="0"/>
              <a:t> </a:t>
            </a:r>
            <a:r>
              <a:rPr lang="en-US" sz="1800" dirty="0" err="1" smtClean="0"/>
              <a:t>utama</a:t>
            </a:r>
            <a:r>
              <a:rPr lang="en-US" sz="1800" dirty="0" smtClean="0"/>
              <a:t> : </a:t>
            </a:r>
            <a:r>
              <a:rPr lang="en-US" sz="1800" dirty="0" err="1" smtClean="0"/>
              <a:t>nyeri</a:t>
            </a:r>
            <a:r>
              <a:rPr lang="en-US" sz="1800" dirty="0" smtClean="0"/>
              <a:t> </a:t>
            </a:r>
            <a:r>
              <a:rPr lang="en-US" sz="1800" dirty="0" err="1" smtClean="0"/>
              <a:t>kepala</a:t>
            </a:r>
            <a:r>
              <a:rPr lang="en-US" sz="1800" dirty="0" smtClean="0"/>
              <a:t> </a:t>
            </a:r>
            <a:r>
              <a:rPr lang="en-US" sz="1800" dirty="0" err="1" smtClean="0"/>
              <a:t>sebelah</a:t>
            </a:r>
            <a:r>
              <a:rPr lang="en-US" sz="1800" dirty="0" smtClean="0"/>
              <a:t> </a:t>
            </a:r>
            <a:r>
              <a:rPr lang="en-US" sz="1800" dirty="0" err="1" smtClean="0"/>
              <a:t>kiri</a:t>
            </a:r>
            <a:endParaRPr lang="en-US" sz="1800" dirty="0"/>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smtClean="0"/>
              <a:t>BAB III</a:t>
            </a:r>
            <a:endParaRPr lang="en-US" sz="1800" dirty="0"/>
          </a:p>
        </p:txBody>
      </p:sp>
      <p:sp>
        <p:nvSpPr>
          <p:cNvPr id="3" name="Content Placeholder 2"/>
          <p:cNvSpPr>
            <a:spLocks noGrp="1"/>
          </p:cNvSpPr>
          <p:nvPr>
            <p:ph idx="1"/>
          </p:nvPr>
        </p:nvSpPr>
        <p:spPr/>
        <p:txBody>
          <a:bodyPr>
            <a:normAutofit/>
          </a:bodyPr>
          <a:lstStyle/>
          <a:p>
            <a:r>
              <a:rPr lang="en-US" sz="2200" dirty="0" err="1" smtClean="0"/>
              <a:t>Persyarafan</a:t>
            </a:r>
            <a:r>
              <a:rPr lang="en-US" sz="2200" dirty="0" smtClean="0"/>
              <a:t> ( B3 : </a:t>
            </a:r>
            <a:r>
              <a:rPr lang="en-US" sz="2200" i="1" dirty="0" smtClean="0"/>
              <a:t>Brain</a:t>
            </a:r>
            <a:r>
              <a:rPr lang="en-US" sz="2200" dirty="0" smtClean="0"/>
              <a:t> )</a:t>
            </a:r>
          </a:p>
          <a:p>
            <a:pPr lvl="0"/>
            <a:r>
              <a:rPr lang="en-US" sz="2200" dirty="0" err="1" smtClean="0"/>
              <a:t>Wajah</a:t>
            </a:r>
            <a:r>
              <a:rPr lang="en-US" sz="2200" dirty="0" smtClean="0"/>
              <a:t> &amp; </a:t>
            </a:r>
            <a:r>
              <a:rPr lang="en-US" sz="2200" dirty="0" err="1" smtClean="0"/>
              <a:t>penglihatan</a:t>
            </a:r>
            <a:r>
              <a:rPr lang="en-US" sz="2200" dirty="0" smtClean="0"/>
              <a:t> : Mata </a:t>
            </a:r>
            <a:r>
              <a:rPr lang="en-US" sz="2200" dirty="0" err="1" smtClean="0"/>
              <a:t>simetris</a:t>
            </a:r>
            <a:r>
              <a:rPr lang="en-US" sz="2200" dirty="0" smtClean="0"/>
              <a:t>, pupil </a:t>
            </a:r>
            <a:r>
              <a:rPr lang="en-US" sz="2200" dirty="0" err="1" smtClean="0"/>
              <a:t>mata</a:t>
            </a:r>
            <a:r>
              <a:rPr lang="en-US" sz="2200" dirty="0" smtClean="0"/>
              <a:t> </a:t>
            </a:r>
            <a:r>
              <a:rPr lang="en-US" sz="2200" dirty="0" err="1" smtClean="0"/>
              <a:t>kanan</a:t>
            </a:r>
            <a:r>
              <a:rPr lang="en-US" sz="2200" dirty="0" smtClean="0"/>
              <a:t> </a:t>
            </a:r>
            <a:r>
              <a:rPr lang="en-US" sz="2200" dirty="0" err="1" smtClean="0"/>
              <a:t>anisokor</a:t>
            </a:r>
            <a:r>
              <a:rPr lang="en-US" sz="2200" dirty="0" smtClean="0"/>
              <a:t> 3 mm, </a:t>
            </a:r>
            <a:r>
              <a:rPr lang="en-US" sz="2200" dirty="0" err="1" smtClean="0"/>
              <a:t>mata</a:t>
            </a:r>
            <a:r>
              <a:rPr lang="en-US" sz="2200" dirty="0" smtClean="0"/>
              <a:t> </a:t>
            </a:r>
            <a:r>
              <a:rPr lang="en-US" sz="2200" dirty="0" err="1" smtClean="0"/>
              <a:t>kiri</a:t>
            </a:r>
            <a:r>
              <a:rPr lang="en-US" sz="2200" dirty="0" smtClean="0"/>
              <a:t> </a:t>
            </a:r>
            <a:r>
              <a:rPr lang="en-US" sz="2200" dirty="0" err="1" smtClean="0"/>
              <a:t>medriasis</a:t>
            </a:r>
            <a:r>
              <a:rPr lang="en-US" sz="2200" dirty="0" smtClean="0"/>
              <a:t> 7,3 mm, </a:t>
            </a:r>
            <a:r>
              <a:rPr lang="en-US" sz="2200" dirty="0" err="1" smtClean="0"/>
              <a:t>reflek</a:t>
            </a:r>
            <a:r>
              <a:rPr lang="en-US" sz="2200" dirty="0" smtClean="0"/>
              <a:t> </a:t>
            </a:r>
            <a:r>
              <a:rPr lang="en-US" sz="2200" dirty="0" err="1" smtClean="0"/>
              <a:t>cahaya</a:t>
            </a:r>
            <a:r>
              <a:rPr lang="en-US" sz="2200" dirty="0" smtClean="0"/>
              <a:t>  </a:t>
            </a:r>
            <a:r>
              <a:rPr lang="en-US" sz="2200" dirty="0" err="1" smtClean="0"/>
              <a:t>mata</a:t>
            </a:r>
            <a:r>
              <a:rPr lang="en-US" sz="2200" dirty="0" smtClean="0"/>
              <a:t> </a:t>
            </a:r>
            <a:r>
              <a:rPr lang="en-US" sz="2200" dirty="0" err="1" smtClean="0"/>
              <a:t>kanan</a:t>
            </a:r>
            <a:r>
              <a:rPr lang="en-US" sz="2200" dirty="0" smtClean="0"/>
              <a:t> +, </a:t>
            </a:r>
            <a:r>
              <a:rPr lang="en-US" sz="2200" dirty="0" err="1" smtClean="0"/>
              <a:t>mata</a:t>
            </a:r>
            <a:r>
              <a:rPr lang="en-US" sz="2200" dirty="0" smtClean="0"/>
              <a:t> </a:t>
            </a:r>
            <a:r>
              <a:rPr lang="en-US" sz="2200" dirty="0" err="1" smtClean="0"/>
              <a:t>kiri</a:t>
            </a:r>
            <a:r>
              <a:rPr lang="en-US" sz="2200" dirty="0" smtClean="0"/>
              <a:t> -, </a:t>
            </a:r>
            <a:r>
              <a:rPr lang="en-US" sz="2200" dirty="0" err="1" smtClean="0"/>
              <a:t>konjungtiva</a:t>
            </a:r>
            <a:r>
              <a:rPr lang="en-US" sz="2200" dirty="0" smtClean="0"/>
              <a:t>/sclera </a:t>
            </a:r>
            <a:r>
              <a:rPr lang="en-US" sz="2200" dirty="0" err="1" smtClean="0"/>
              <a:t>anemis</a:t>
            </a:r>
            <a:r>
              <a:rPr lang="en-US" sz="2200" dirty="0" smtClean="0"/>
              <a:t>-, </a:t>
            </a:r>
            <a:r>
              <a:rPr lang="en-US" sz="2200" dirty="0" err="1" smtClean="0"/>
              <a:t>ikterus</a:t>
            </a:r>
            <a:r>
              <a:rPr lang="en-US" sz="2200" dirty="0" smtClean="0"/>
              <a:t>-, </a:t>
            </a:r>
            <a:r>
              <a:rPr lang="en-US" sz="2200" dirty="0" err="1" smtClean="0"/>
              <a:t>lapang</a:t>
            </a:r>
            <a:r>
              <a:rPr lang="en-US" sz="2200" dirty="0" smtClean="0"/>
              <a:t> </a:t>
            </a:r>
            <a:r>
              <a:rPr lang="en-US" sz="2200" dirty="0" err="1" smtClean="0"/>
              <a:t>pandang</a:t>
            </a:r>
            <a:r>
              <a:rPr lang="en-US" sz="2200" dirty="0" smtClean="0"/>
              <a:t> </a:t>
            </a:r>
            <a:r>
              <a:rPr lang="en-US" sz="2200" dirty="0" err="1" smtClean="0"/>
              <a:t>mata</a:t>
            </a:r>
            <a:r>
              <a:rPr lang="en-US" sz="2200" dirty="0" smtClean="0"/>
              <a:t> </a:t>
            </a:r>
            <a:r>
              <a:rPr lang="en-US" sz="2200" dirty="0" err="1" smtClean="0"/>
              <a:t>kanan</a:t>
            </a:r>
            <a:r>
              <a:rPr lang="en-US" sz="2200" dirty="0" smtClean="0"/>
              <a:t> normal, </a:t>
            </a:r>
            <a:r>
              <a:rPr lang="en-US" sz="2200" dirty="0" err="1" smtClean="0"/>
              <a:t>mata</a:t>
            </a:r>
            <a:r>
              <a:rPr lang="en-US" sz="2200" dirty="0" smtClean="0"/>
              <a:t> </a:t>
            </a:r>
            <a:r>
              <a:rPr lang="en-US" sz="2200" dirty="0" err="1" smtClean="0"/>
              <a:t>kiri</a:t>
            </a:r>
            <a:r>
              <a:rPr lang="en-US" sz="2200" dirty="0" smtClean="0"/>
              <a:t>-.</a:t>
            </a:r>
          </a:p>
          <a:p>
            <a:r>
              <a:rPr lang="en-US" sz="2200" dirty="0" smtClean="0"/>
              <a:t> N III	: </a:t>
            </a:r>
            <a:r>
              <a:rPr lang="en-US" sz="2200" dirty="0" err="1" smtClean="0"/>
              <a:t>Parese</a:t>
            </a:r>
            <a:r>
              <a:rPr lang="en-US" sz="2200" dirty="0" smtClean="0"/>
              <a:t> N III </a:t>
            </a:r>
            <a:r>
              <a:rPr lang="en-US" sz="2200" dirty="0" err="1" smtClean="0"/>
              <a:t>kiri</a:t>
            </a:r>
            <a:r>
              <a:rPr lang="en-US" sz="2200" dirty="0" smtClean="0"/>
              <a:t> bola </a:t>
            </a:r>
            <a:r>
              <a:rPr lang="en-US" sz="2200" dirty="0" err="1" smtClean="0"/>
              <a:t>mata</a:t>
            </a:r>
            <a:r>
              <a:rPr lang="en-US" sz="2200" dirty="0" smtClean="0"/>
              <a:t> </a:t>
            </a:r>
            <a:r>
              <a:rPr lang="en-US" sz="2200" dirty="0" err="1" smtClean="0"/>
              <a:t>cenderung</a:t>
            </a:r>
            <a:r>
              <a:rPr lang="en-US" sz="2200" dirty="0" smtClean="0"/>
              <a:t> </a:t>
            </a:r>
            <a:r>
              <a:rPr lang="en-US" sz="2200" dirty="0" err="1" smtClean="0"/>
              <a:t>mengarah</a:t>
            </a:r>
            <a:r>
              <a:rPr lang="en-US" sz="2200" dirty="0" smtClean="0"/>
              <a:t> </a:t>
            </a:r>
            <a:r>
              <a:rPr lang="en-US" sz="2200" dirty="0" err="1" smtClean="0"/>
              <a:t>ke</a:t>
            </a:r>
            <a:r>
              <a:rPr lang="en-US" sz="2200" dirty="0" smtClean="0"/>
              <a:t> nasal.</a:t>
            </a:r>
          </a:p>
          <a:p>
            <a:r>
              <a:rPr lang="en-US" sz="2200" dirty="0" smtClean="0"/>
              <a:t> N IV	: </a:t>
            </a:r>
            <a:r>
              <a:rPr lang="en-US" sz="2200" dirty="0" err="1" smtClean="0"/>
              <a:t>Parese</a:t>
            </a:r>
            <a:r>
              <a:rPr lang="en-US" sz="2200" dirty="0" smtClean="0"/>
              <a:t> N IV </a:t>
            </a:r>
            <a:r>
              <a:rPr lang="en-US" sz="2200" dirty="0" err="1" smtClean="0"/>
              <a:t>yaitu</a:t>
            </a:r>
            <a:r>
              <a:rPr lang="en-US" sz="2200" dirty="0" smtClean="0"/>
              <a:t> </a:t>
            </a:r>
            <a:r>
              <a:rPr lang="en-US" sz="2200" dirty="0" err="1" smtClean="0"/>
              <a:t>ptosis</a:t>
            </a:r>
            <a:r>
              <a:rPr lang="en-US" sz="2200" dirty="0" smtClean="0"/>
              <a:t> </a:t>
            </a:r>
            <a:r>
              <a:rPr lang="en-US" sz="2200" dirty="0" err="1" smtClean="0"/>
              <a:t>pada</a:t>
            </a:r>
            <a:r>
              <a:rPr lang="en-US" sz="2200" dirty="0" smtClean="0"/>
              <a:t> </a:t>
            </a:r>
            <a:r>
              <a:rPr lang="en-US" sz="2200" dirty="0" err="1" smtClean="0"/>
              <a:t>mata</a:t>
            </a:r>
            <a:r>
              <a:rPr lang="en-US" sz="2200" dirty="0" smtClean="0"/>
              <a:t> </a:t>
            </a:r>
            <a:r>
              <a:rPr lang="en-US" sz="2200" dirty="0" err="1" smtClean="0"/>
              <a:t>kiri</a:t>
            </a:r>
            <a:r>
              <a:rPr lang="en-US" sz="2200" dirty="0" smtClean="0"/>
              <a:t>.</a:t>
            </a:r>
          </a:p>
          <a:p>
            <a:endParaRPr lang="en-US" dirty="0"/>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smtClean="0"/>
              <a:t>BAB III</a:t>
            </a:r>
            <a:endParaRPr lang="en-US" sz="1800" dirty="0"/>
          </a:p>
        </p:txBody>
      </p:sp>
      <p:sp>
        <p:nvSpPr>
          <p:cNvPr id="3" name="Content Placeholder 2"/>
          <p:cNvSpPr>
            <a:spLocks noGrp="1"/>
          </p:cNvSpPr>
          <p:nvPr>
            <p:ph idx="1"/>
          </p:nvPr>
        </p:nvSpPr>
        <p:spPr/>
        <p:txBody>
          <a:bodyPr/>
          <a:lstStyle/>
          <a:p>
            <a:endParaRPr lang="en-US" sz="2000" dirty="0" smtClean="0"/>
          </a:p>
          <a:p>
            <a:r>
              <a:rPr lang="en-US" sz="2000" dirty="0" smtClean="0"/>
              <a:t>SMRS </a:t>
            </a:r>
            <a:r>
              <a:rPr lang="en-US" sz="2000" dirty="0" err="1" smtClean="0"/>
              <a:t>klien</a:t>
            </a:r>
            <a:r>
              <a:rPr lang="en-US" sz="2000" dirty="0" smtClean="0"/>
              <a:t> </a:t>
            </a:r>
            <a:r>
              <a:rPr lang="en-US" sz="2000" dirty="0" err="1" smtClean="0"/>
              <a:t>mandi</a:t>
            </a:r>
            <a:r>
              <a:rPr lang="en-US" sz="2000" dirty="0" smtClean="0"/>
              <a:t> 2x/</a:t>
            </a:r>
            <a:r>
              <a:rPr lang="en-US" sz="2000" dirty="0" err="1" smtClean="0"/>
              <a:t>hari</a:t>
            </a:r>
            <a:r>
              <a:rPr lang="en-US" sz="2000" dirty="0" smtClean="0"/>
              <a:t>, </a:t>
            </a:r>
            <a:r>
              <a:rPr lang="en-US" sz="2000" dirty="0" err="1" smtClean="0"/>
              <a:t>keramas</a:t>
            </a:r>
            <a:r>
              <a:rPr lang="en-US" sz="2000" dirty="0" smtClean="0"/>
              <a:t> 2x/</a:t>
            </a:r>
            <a:r>
              <a:rPr lang="en-US" sz="2000" dirty="0" err="1" smtClean="0"/>
              <a:t>minggu</a:t>
            </a:r>
            <a:r>
              <a:rPr lang="en-US" sz="2000" dirty="0" smtClean="0"/>
              <a:t>, </a:t>
            </a:r>
            <a:r>
              <a:rPr lang="en-US" sz="2000" dirty="0" err="1" smtClean="0"/>
              <a:t>ganti</a:t>
            </a:r>
            <a:r>
              <a:rPr lang="en-US" sz="2000" dirty="0" smtClean="0"/>
              <a:t> </a:t>
            </a:r>
            <a:r>
              <a:rPr lang="en-US" sz="2000" dirty="0" err="1" smtClean="0"/>
              <a:t>pakaian</a:t>
            </a:r>
            <a:r>
              <a:rPr lang="en-US" sz="2000" dirty="0" smtClean="0"/>
              <a:t> 2x/</a:t>
            </a:r>
            <a:r>
              <a:rPr lang="en-US" sz="2000" dirty="0" err="1" smtClean="0"/>
              <a:t>hari</a:t>
            </a:r>
            <a:r>
              <a:rPr lang="en-US" sz="2000" dirty="0" smtClean="0"/>
              <a:t>,   </a:t>
            </a:r>
            <a:r>
              <a:rPr lang="en-US" sz="2000" dirty="0" err="1" smtClean="0"/>
              <a:t>menyikat</a:t>
            </a:r>
            <a:r>
              <a:rPr lang="en-US" sz="2000" dirty="0" smtClean="0"/>
              <a:t> </a:t>
            </a:r>
            <a:r>
              <a:rPr lang="en-US" sz="2000" dirty="0" err="1" smtClean="0"/>
              <a:t>gigi</a:t>
            </a:r>
            <a:r>
              <a:rPr lang="en-US" sz="2000" dirty="0" smtClean="0"/>
              <a:t> 2x/</a:t>
            </a:r>
            <a:r>
              <a:rPr lang="en-US" sz="2000" dirty="0" err="1" smtClean="0"/>
              <a:t>hari</a:t>
            </a:r>
            <a:r>
              <a:rPr lang="en-US" sz="2000" dirty="0" smtClean="0"/>
              <a:t>, </a:t>
            </a:r>
            <a:r>
              <a:rPr lang="en-US" sz="2000" dirty="0" err="1" smtClean="0"/>
              <a:t>memotong</a:t>
            </a:r>
            <a:r>
              <a:rPr lang="en-US" sz="2000" dirty="0" smtClean="0"/>
              <a:t> kuku 1x/</a:t>
            </a:r>
            <a:r>
              <a:rPr lang="en-US" sz="2000" dirty="0" err="1" smtClean="0"/>
              <a:t>minggu</a:t>
            </a:r>
            <a:r>
              <a:rPr lang="en-US" sz="2000" dirty="0" smtClean="0"/>
              <a:t>.</a:t>
            </a:r>
          </a:p>
          <a:p>
            <a:r>
              <a:rPr lang="en-US" sz="2000" dirty="0" smtClean="0"/>
              <a:t>MRS </a:t>
            </a:r>
            <a:r>
              <a:rPr lang="en-US" sz="2000" dirty="0" err="1" smtClean="0"/>
              <a:t>klien</a:t>
            </a:r>
            <a:r>
              <a:rPr lang="en-US" sz="2000" dirty="0" smtClean="0"/>
              <a:t> </a:t>
            </a:r>
            <a:r>
              <a:rPr lang="en-US" sz="2000" dirty="0" err="1" smtClean="0"/>
              <a:t>hanya</a:t>
            </a:r>
            <a:r>
              <a:rPr lang="en-US" sz="2000" dirty="0" smtClean="0"/>
              <a:t> </a:t>
            </a:r>
            <a:r>
              <a:rPr lang="en-US" sz="2000" dirty="0" err="1" smtClean="0"/>
              <a:t>diseka</a:t>
            </a:r>
            <a:r>
              <a:rPr lang="en-US" sz="2000" dirty="0" smtClean="0"/>
              <a:t> </a:t>
            </a:r>
            <a:r>
              <a:rPr lang="en-US" sz="2000" dirty="0" err="1" smtClean="0"/>
              <a:t>oleh</a:t>
            </a:r>
            <a:r>
              <a:rPr lang="en-US" sz="2000" dirty="0" smtClean="0"/>
              <a:t> </a:t>
            </a:r>
            <a:r>
              <a:rPr lang="en-US" sz="2000" dirty="0" err="1" smtClean="0"/>
              <a:t>suaminya</a:t>
            </a:r>
            <a:r>
              <a:rPr lang="en-US" sz="2000" dirty="0" smtClean="0"/>
              <a:t> 2x/</a:t>
            </a:r>
            <a:r>
              <a:rPr lang="en-US" sz="2000" dirty="0" err="1" smtClean="0"/>
              <a:t>hari</a:t>
            </a:r>
            <a:r>
              <a:rPr lang="en-US" sz="2000" dirty="0" smtClean="0"/>
              <a:t>, </a:t>
            </a:r>
            <a:r>
              <a:rPr lang="en-US" sz="2000" dirty="0" err="1" smtClean="0"/>
              <a:t>klien</a:t>
            </a:r>
            <a:r>
              <a:rPr lang="en-US" sz="2000" dirty="0" smtClean="0"/>
              <a:t> </a:t>
            </a:r>
            <a:r>
              <a:rPr lang="en-US" sz="2000" dirty="0" err="1" smtClean="0"/>
              <a:t>terakhir</a:t>
            </a:r>
            <a:r>
              <a:rPr lang="en-US" sz="2000" dirty="0" smtClean="0"/>
              <a:t> </a:t>
            </a:r>
            <a:r>
              <a:rPr lang="en-US" sz="2000" dirty="0" err="1" smtClean="0"/>
              <a:t>gosok</a:t>
            </a:r>
            <a:r>
              <a:rPr lang="en-US" sz="2000" dirty="0" smtClean="0"/>
              <a:t> </a:t>
            </a:r>
            <a:r>
              <a:rPr lang="en-US" sz="2000" dirty="0" err="1" smtClean="0"/>
              <a:t>gigi</a:t>
            </a:r>
            <a:r>
              <a:rPr lang="en-US" sz="2000" dirty="0" smtClean="0"/>
              <a:t> </a:t>
            </a:r>
            <a:r>
              <a:rPr lang="en-US" sz="2000" dirty="0" err="1" smtClean="0"/>
              <a:t>terakhir</a:t>
            </a:r>
            <a:r>
              <a:rPr lang="en-US" sz="2000" dirty="0" smtClean="0"/>
              <a:t> </a:t>
            </a:r>
            <a:r>
              <a:rPr lang="en-US" sz="2000" dirty="0" err="1" smtClean="0"/>
              <a:t>pada</a:t>
            </a:r>
            <a:r>
              <a:rPr lang="en-US" sz="2000" dirty="0" smtClean="0"/>
              <a:t> </a:t>
            </a:r>
            <a:r>
              <a:rPr lang="en-US" sz="2000" dirty="0" err="1" smtClean="0"/>
              <a:t>saat</a:t>
            </a:r>
            <a:r>
              <a:rPr lang="en-US" sz="2000" dirty="0" smtClean="0"/>
              <a:t> </a:t>
            </a:r>
            <a:r>
              <a:rPr lang="en-US" sz="2000" dirty="0" err="1" smtClean="0"/>
              <a:t>sebelum</a:t>
            </a:r>
            <a:r>
              <a:rPr lang="en-US" sz="2000" dirty="0" smtClean="0"/>
              <a:t> </a:t>
            </a:r>
            <a:r>
              <a:rPr lang="en-US" sz="2000" dirty="0" err="1" smtClean="0"/>
              <a:t>masuk</a:t>
            </a:r>
            <a:r>
              <a:rPr lang="en-US" sz="2000" dirty="0" smtClean="0"/>
              <a:t> </a:t>
            </a:r>
            <a:r>
              <a:rPr lang="en-US" sz="2000" dirty="0" err="1" smtClean="0"/>
              <a:t>ruang</a:t>
            </a:r>
            <a:r>
              <a:rPr lang="en-US" sz="2000" dirty="0" smtClean="0"/>
              <a:t> </a:t>
            </a:r>
            <a:r>
              <a:rPr lang="en-US" sz="2000" dirty="0" err="1" smtClean="0"/>
              <a:t>observasi,klien</a:t>
            </a:r>
            <a:r>
              <a:rPr lang="en-US" sz="2000" dirty="0" smtClean="0"/>
              <a:t> </a:t>
            </a:r>
            <a:r>
              <a:rPr lang="en-US" sz="2000" dirty="0" err="1" smtClean="0"/>
              <a:t>keramas</a:t>
            </a:r>
            <a:r>
              <a:rPr lang="en-US" sz="2000" dirty="0" smtClean="0"/>
              <a:t> </a:t>
            </a:r>
            <a:r>
              <a:rPr lang="en-US" sz="2000" dirty="0" err="1" smtClean="0"/>
              <a:t>dan</a:t>
            </a:r>
            <a:r>
              <a:rPr lang="en-US" sz="2000" dirty="0" smtClean="0"/>
              <a:t> </a:t>
            </a:r>
            <a:r>
              <a:rPr lang="en-US" sz="2000" dirty="0" err="1" smtClean="0"/>
              <a:t>potong</a:t>
            </a:r>
            <a:r>
              <a:rPr lang="en-US" sz="2000" dirty="0" smtClean="0"/>
              <a:t> kuku </a:t>
            </a:r>
            <a:r>
              <a:rPr lang="en-US" sz="2000" dirty="0" err="1" smtClean="0"/>
              <a:t>terakhir</a:t>
            </a:r>
            <a:r>
              <a:rPr lang="en-US" sz="2000" dirty="0" smtClean="0"/>
              <a:t> </a:t>
            </a:r>
            <a:r>
              <a:rPr lang="en-US" sz="2000" dirty="0" err="1" smtClean="0"/>
              <a:t>sebelum</a:t>
            </a:r>
            <a:r>
              <a:rPr lang="en-US" sz="2000" dirty="0" smtClean="0"/>
              <a:t> </a:t>
            </a:r>
            <a:r>
              <a:rPr lang="en-US" sz="2000" dirty="0" err="1" smtClean="0"/>
              <a:t>operasi</a:t>
            </a:r>
            <a:r>
              <a:rPr lang="en-US" sz="2000" dirty="0" smtClean="0"/>
              <a:t> </a:t>
            </a:r>
            <a:r>
              <a:rPr lang="en-US" sz="2000" dirty="0" err="1" smtClean="0"/>
              <a:t>tanggal</a:t>
            </a:r>
            <a:r>
              <a:rPr lang="en-US" sz="2000" dirty="0" smtClean="0"/>
              <a:t> 14 </a:t>
            </a:r>
            <a:r>
              <a:rPr lang="en-US" sz="2000" dirty="0" err="1" smtClean="0"/>
              <a:t>juni</a:t>
            </a:r>
            <a:r>
              <a:rPr lang="en-US" sz="2000" dirty="0" smtClean="0"/>
              <a:t> 2012.</a:t>
            </a:r>
          </a:p>
          <a:p>
            <a:endParaRPr lang="en-US" dirty="0"/>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smtClean="0"/>
              <a:t>BAB III</a:t>
            </a:r>
            <a:endParaRPr lang="en-US" sz="1800" dirty="0"/>
          </a:p>
        </p:txBody>
      </p:sp>
      <p:sp>
        <p:nvSpPr>
          <p:cNvPr id="3" name="Content Placeholder 2"/>
          <p:cNvSpPr>
            <a:spLocks noGrp="1"/>
          </p:cNvSpPr>
          <p:nvPr>
            <p:ph idx="1"/>
          </p:nvPr>
        </p:nvSpPr>
        <p:spPr/>
        <p:txBody>
          <a:bodyPr>
            <a:normAutofit/>
          </a:bodyPr>
          <a:lstStyle/>
          <a:p>
            <a:r>
              <a:rPr lang="en-US" sz="2000" dirty="0" err="1" smtClean="0"/>
              <a:t>Istirahat-tidur</a:t>
            </a:r>
            <a:endParaRPr lang="en-US" sz="2000" dirty="0" smtClean="0"/>
          </a:p>
          <a:p>
            <a:r>
              <a:rPr lang="en-US" sz="2000" dirty="0" smtClean="0"/>
              <a:t>SMRS : </a:t>
            </a:r>
            <a:r>
              <a:rPr lang="en-US" sz="2000" dirty="0" err="1" smtClean="0"/>
              <a:t>klien</a:t>
            </a:r>
            <a:r>
              <a:rPr lang="en-US" sz="2000" dirty="0" smtClean="0"/>
              <a:t> </a:t>
            </a:r>
            <a:r>
              <a:rPr lang="en-US" sz="2000" dirty="0" err="1" smtClean="0"/>
              <a:t>mengatakan</a:t>
            </a:r>
            <a:r>
              <a:rPr lang="en-US" sz="2000" dirty="0" smtClean="0"/>
              <a:t> </a:t>
            </a:r>
            <a:r>
              <a:rPr lang="en-US" sz="2000" dirty="0" err="1" smtClean="0"/>
              <a:t>tidur</a:t>
            </a:r>
            <a:r>
              <a:rPr lang="en-US" sz="2000" dirty="0" smtClean="0"/>
              <a:t> </a:t>
            </a:r>
            <a:r>
              <a:rPr lang="en-US" sz="2000" dirty="0" err="1" smtClean="0"/>
              <a:t>siang</a:t>
            </a:r>
            <a:r>
              <a:rPr lang="en-US" sz="2000" dirty="0" smtClean="0"/>
              <a:t> </a:t>
            </a:r>
            <a:r>
              <a:rPr lang="en-US" sz="2000" dirty="0" err="1" smtClean="0"/>
              <a:t>selama</a:t>
            </a:r>
            <a:r>
              <a:rPr lang="en-US" sz="2000" dirty="0" smtClean="0"/>
              <a:t> 2 jam </a:t>
            </a:r>
            <a:r>
              <a:rPr lang="en-US" sz="2000" dirty="0" err="1" smtClean="0"/>
              <a:t>mulai</a:t>
            </a:r>
            <a:r>
              <a:rPr lang="en-US" sz="2000" dirty="0" smtClean="0"/>
              <a:t> jam 13.00 -15.00 WIB </a:t>
            </a:r>
            <a:r>
              <a:rPr lang="en-US" sz="2000" dirty="0" err="1" smtClean="0"/>
              <a:t>sedangkan</a:t>
            </a:r>
            <a:r>
              <a:rPr lang="en-US" sz="2000" dirty="0" smtClean="0"/>
              <a:t> </a:t>
            </a:r>
            <a:r>
              <a:rPr lang="en-US" sz="2000" dirty="0" err="1" smtClean="0"/>
              <a:t>tidur</a:t>
            </a:r>
            <a:r>
              <a:rPr lang="en-US" sz="2000" dirty="0" smtClean="0"/>
              <a:t> </a:t>
            </a:r>
            <a:r>
              <a:rPr lang="en-US" sz="2000" dirty="0" err="1" smtClean="0"/>
              <a:t>malam</a:t>
            </a:r>
            <a:r>
              <a:rPr lang="en-US" sz="2000" dirty="0" smtClean="0"/>
              <a:t> </a:t>
            </a:r>
            <a:r>
              <a:rPr lang="en-US" sz="2000" dirty="0" err="1" smtClean="0"/>
              <a:t>selama</a:t>
            </a:r>
            <a:r>
              <a:rPr lang="en-US" sz="2000" dirty="0" smtClean="0"/>
              <a:t> 7 jam </a:t>
            </a:r>
            <a:r>
              <a:rPr lang="en-US" sz="2000" dirty="0" err="1" smtClean="0"/>
              <a:t>mulai</a:t>
            </a:r>
            <a:r>
              <a:rPr lang="en-US" sz="2000" dirty="0" smtClean="0"/>
              <a:t> </a:t>
            </a:r>
            <a:r>
              <a:rPr lang="en-US" sz="2000" dirty="0" err="1" smtClean="0"/>
              <a:t>dari</a:t>
            </a:r>
            <a:r>
              <a:rPr lang="en-US" sz="2000" dirty="0" smtClean="0"/>
              <a:t> jam 21. 00-04.30 WIB </a:t>
            </a:r>
            <a:r>
              <a:rPr lang="en-US" sz="2000" dirty="0" err="1" smtClean="0"/>
              <a:t>jadi</a:t>
            </a:r>
            <a:r>
              <a:rPr lang="en-US" sz="2000" dirty="0" smtClean="0"/>
              <a:t> total </a:t>
            </a:r>
            <a:r>
              <a:rPr lang="en-US" sz="2000" dirty="0" err="1" smtClean="0"/>
              <a:t>tidur</a:t>
            </a:r>
            <a:r>
              <a:rPr lang="en-US" sz="2000" dirty="0" smtClean="0"/>
              <a:t> </a:t>
            </a:r>
            <a:r>
              <a:rPr lang="en-US" sz="2000" dirty="0" err="1" smtClean="0"/>
              <a:t>sehari</a:t>
            </a:r>
            <a:r>
              <a:rPr lang="en-US" sz="2000" dirty="0" smtClean="0"/>
              <a:t> ± 9 jam. </a:t>
            </a:r>
            <a:r>
              <a:rPr lang="en-US" sz="2000" dirty="0" err="1" smtClean="0"/>
              <a:t>Pada</a:t>
            </a:r>
            <a:r>
              <a:rPr lang="en-US" sz="2000" dirty="0" smtClean="0"/>
              <a:t> </a:t>
            </a:r>
            <a:r>
              <a:rPr lang="en-US" sz="2000" dirty="0" err="1" smtClean="0"/>
              <a:t>saat</a:t>
            </a:r>
            <a:r>
              <a:rPr lang="en-US" sz="2000" dirty="0" smtClean="0"/>
              <a:t> </a:t>
            </a:r>
            <a:r>
              <a:rPr lang="en-US" sz="2000" dirty="0" err="1" smtClean="0"/>
              <a:t>dirumah</a:t>
            </a:r>
            <a:r>
              <a:rPr lang="en-US" sz="2000" dirty="0" smtClean="0"/>
              <a:t> </a:t>
            </a:r>
            <a:r>
              <a:rPr lang="en-US" sz="2000" dirty="0" err="1" smtClean="0"/>
              <a:t>tidak</a:t>
            </a:r>
            <a:r>
              <a:rPr lang="en-US" sz="2000" dirty="0" smtClean="0"/>
              <a:t> </a:t>
            </a:r>
            <a:r>
              <a:rPr lang="en-US" sz="2000" dirty="0" err="1" smtClean="0"/>
              <a:t>ada</a:t>
            </a:r>
            <a:r>
              <a:rPr lang="en-US" sz="2000" dirty="0" smtClean="0"/>
              <a:t> </a:t>
            </a:r>
            <a:r>
              <a:rPr lang="en-US" sz="2000" dirty="0" err="1" smtClean="0"/>
              <a:t>keluhan</a:t>
            </a:r>
            <a:r>
              <a:rPr lang="en-US" sz="2000" dirty="0" smtClean="0"/>
              <a:t> </a:t>
            </a:r>
            <a:r>
              <a:rPr lang="en-US" sz="2000" dirty="0" err="1" smtClean="0"/>
              <a:t>pola</a:t>
            </a:r>
            <a:r>
              <a:rPr lang="en-US" sz="2000" dirty="0" smtClean="0"/>
              <a:t> </a:t>
            </a:r>
            <a:r>
              <a:rPr lang="en-US" sz="2000" dirty="0" err="1" smtClean="0"/>
              <a:t>istirahat</a:t>
            </a:r>
            <a:r>
              <a:rPr lang="en-US" sz="2000" dirty="0" smtClean="0"/>
              <a:t> </a:t>
            </a:r>
            <a:r>
              <a:rPr lang="en-US" sz="2000" dirty="0" err="1" smtClean="0"/>
              <a:t>dan</a:t>
            </a:r>
            <a:r>
              <a:rPr lang="en-US" sz="2000" dirty="0" smtClean="0"/>
              <a:t> </a:t>
            </a:r>
            <a:r>
              <a:rPr lang="en-US" sz="2000" dirty="0" err="1" smtClean="0"/>
              <a:t>tidur</a:t>
            </a:r>
            <a:endParaRPr lang="en-US" sz="2000" dirty="0" smtClean="0"/>
          </a:p>
          <a:p>
            <a:r>
              <a:rPr lang="en-US" sz="2000" dirty="0" smtClean="0"/>
              <a:t>MRS : </a:t>
            </a:r>
            <a:r>
              <a:rPr lang="en-US" sz="2000" dirty="0" err="1" smtClean="0"/>
              <a:t>suami</a:t>
            </a:r>
            <a:r>
              <a:rPr lang="en-US" sz="2000" dirty="0" smtClean="0"/>
              <a:t> </a:t>
            </a:r>
            <a:r>
              <a:rPr lang="en-US" sz="2000" dirty="0" err="1" smtClean="0"/>
              <a:t>klien</a:t>
            </a:r>
            <a:r>
              <a:rPr lang="en-US" sz="2000" dirty="0" smtClean="0"/>
              <a:t> </a:t>
            </a:r>
            <a:r>
              <a:rPr lang="en-US" sz="2000" dirty="0" err="1" smtClean="0"/>
              <a:t>mangatakan</a:t>
            </a:r>
            <a:r>
              <a:rPr lang="en-US" sz="2000" dirty="0" smtClean="0"/>
              <a:t> </a:t>
            </a:r>
            <a:r>
              <a:rPr lang="en-US" sz="2000" dirty="0" err="1" smtClean="0"/>
              <a:t>klien</a:t>
            </a:r>
            <a:r>
              <a:rPr lang="en-US" sz="2000" dirty="0" smtClean="0"/>
              <a:t> </a:t>
            </a:r>
            <a:r>
              <a:rPr lang="en-US" sz="2000" dirty="0" err="1" smtClean="0"/>
              <a:t>tidak</a:t>
            </a:r>
            <a:r>
              <a:rPr lang="en-US" sz="2000" dirty="0" smtClean="0"/>
              <a:t> </a:t>
            </a:r>
            <a:r>
              <a:rPr lang="en-US" sz="2000" dirty="0" err="1" smtClean="0"/>
              <a:t>dapat</a:t>
            </a:r>
            <a:r>
              <a:rPr lang="en-US" sz="2000" dirty="0" smtClean="0"/>
              <a:t> </a:t>
            </a:r>
            <a:r>
              <a:rPr lang="en-US" sz="2000" dirty="0" err="1" smtClean="0"/>
              <a:t>tidur</a:t>
            </a:r>
            <a:r>
              <a:rPr lang="en-US" sz="2000" dirty="0" smtClean="0"/>
              <a:t> </a:t>
            </a:r>
            <a:r>
              <a:rPr lang="en-US" sz="2000" dirty="0" err="1" smtClean="0"/>
              <a:t>selama</a:t>
            </a:r>
            <a:r>
              <a:rPr lang="en-US" sz="2000" dirty="0" smtClean="0"/>
              <a:t> </a:t>
            </a:r>
            <a:r>
              <a:rPr lang="en-US" sz="2000" dirty="0" err="1" smtClean="0"/>
              <a:t>dirumah</a:t>
            </a:r>
            <a:r>
              <a:rPr lang="en-US" sz="2000" dirty="0" smtClean="0"/>
              <a:t> </a:t>
            </a:r>
            <a:r>
              <a:rPr lang="en-US" sz="2000" dirty="0" err="1" smtClean="0"/>
              <a:t>sakit</a:t>
            </a:r>
            <a:r>
              <a:rPr lang="en-US" sz="2000" dirty="0" smtClean="0"/>
              <a:t>  </a:t>
            </a:r>
            <a:r>
              <a:rPr lang="en-US" sz="2000" dirty="0" err="1" smtClean="0"/>
              <a:t>Klien</a:t>
            </a:r>
            <a:r>
              <a:rPr lang="en-US" sz="2000" dirty="0" smtClean="0"/>
              <a:t> </a:t>
            </a:r>
            <a:r>
              <a:rPr lang="en-US" sz="2000" dirty="0" err="1" smtClean="0"/>
              <a:t>dirumah</a:t>
            </a:r>
            <a:r>
              <a:rPr lang="en-US" sz="2000" dirty="0" smtClean="0"/>
              <a:t> </a:t>
            </a:r>
            <a:r>
              <a:rPr lang="en-US" sz="2000" dirty="0" err="1" smtClean="0"/>
              <a:t>sakit</a:t>
            </a:r>
            <a:r>
              <a:rPr lang="en-US" sz="2000" dirty="0" smtClean="0"/>
              <a:t> </a:t>
            </a:r>
            <a:r>
              <a:rPr lang="en-US" sz="2000" dirty="0" err="1" smtClean="0"/>
              <a:t>tidur</a:t>
            </a:r>
            <a:r>
              <a:rPr lang="en-US" sz="2000" dirty="0" smtClean="0"/>
              <a:t> </a:t>
            </a:r>
            <a:r>
              <a:rPr lang="en-US" sz="2000" dirty="0" err="1" smtClean="0"/>
              <a:t>selama</a:t>
            </a:r>
            <a:r>
              <a:rPr lang="en-US" sz="2000" dirty="0" smtClean="0"/>
              <a:t> ± 5 jam/</a:t>
            </a:r>
            <a:r>
              <a:rPr lang="en-US" sz="2000" dirty="0" err="1" smtClean="0"/>
              <a:t>hari</a:t>
            </a:r>
            <a:r>
              <a:rPr lang="en-US" sz="2000" dirty="0" smtClean="0"/>
              <a:t> </a:t>
            </a:r>
            <a:r>
              <a:rPr lang="en-US" sz="2000" dirty="0" err="1" smtClean="0"/>
              <a:t>tetapi</a:t>
            </a:r>
            <a:r>
              <a:rPr lang="en-US" sz="2000" dirty="0" smtClean="0"/>
              <a:t> </a:t>
            </a:r>
            <a:r>
              <a:rPr lang="en-US" sz="2000" dirty="0" err="1" smtClean="0"/>
              <a:t>sering</a:t>
            </a:r>
            <a:r>
              <a:rPr lang="en-US" sz="2000" dirty="0" smtClean="0"/>
              <a:t> </a:t>
            </a:r>
            <a:r>
              <a:rPr lang="en-US" sz="2000" dirty="0" err="1" smtClean="0"/>
              <a:t>bangun</a:t>
            </a:r>
            <a:r>
              <a:rPr lang="en-US" sz="2000" dirty="0" smtClean="0"/>
              <a:t> </a:t>
            </a:r>
            <a:r>
              <a:rPr lang="en-US" sz="2000" dirty="0" err="1" smtClean="0"/>
              <a:t>klien</a:t>
            </a:r>
            <a:r>
              <a:rPr lang="en-US" sz="2000" dirty="0" smtClean="0"/>
              <a:t> </a:t>
            </a:r>
            <a:r>
              <a:rPr lang="en-US" sz="2000" dirty="0" err="1" smtClean="0"/>
              <a:t>tidak</a:t>
            </a:r>
            <a:r>
              <a:rPr lang="en-US" sz="2000" dirty="0" smtClean="0"/>
              <a:t> </a:t>
            </a:r>
            <a:r>
              <a:rPr lang="en-US" sz="2000" dirty="0" err="1" smtClean="0"/>
              <a:t>bisa</a:t>
            </a:r>
            <a:r>
              <a:rPr lang="en-US" sz="2000" dirty="0" smtClean="0"/>
              <a:t> </a:t>
            </a:r>
            <a:r>
              <a:rPr lang="en-US" sz="2000" dirty="0" err="1" smtClean="0"/>
              <a:t>tidur</a:t>
            </a:r>
            <a:r>
              <a:rPr lang="en-US" sz="2000" dirty="0" smtClean="0"/>
              <a:t> </a:t>
            </a:r>
            <a:r>
              <a:rPr lang="en-US" sz="2000" dirty="0" err="1" smtClean="0"/>
              <a:t>karena</a:t>
            </a:r>
            <a:r>
              <a:rPr lang="en-US" sz="2000" dirty="0" smtClean="0"/>
              <a:t> </a:t>
            </a:r>
            <a:r>
              <a:rPr lang="en-US" sz="2000" dirty="0" err="1" smtClean="0"/>
              <a:t>sering</a:t>
            </a:r>
            <a:r>
              <a:rPr lang="en-US" sz="2000" dirty="0" smtClean="0"/>
              <a:t> </a:t>
            </a:r>
            <a:r>
              <a:rPr lang="en-US" sz="2000" dirty="0" err="1" smtClean="0"/>
              <a:t>merasakan</a:t>
            </a:r>
            <a:r>
              <a:rPr lang="en-US" sz="2000" dirty="0" smtClean="0"/>
              <a:t> </a:t>
            </a:r>
            <a:r>
              <a:rPr lang="en-US" sz="2000" dirty="0" err="1" smtClean="0"/>
              <a:t>nyeri</a:t>
            </a:r>
            <a:r>
              <a:rPr lang="en-US" sz="2000" dirty="0" smtClean="0"/>
              <a:t>.</a:t>
            </a:r>
          </a:p>
          <a:p>
            <a:endParaRPr lang="en-US" dirty="0"/>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233</TotalTime>
  <Words>1792</Words>
  <Application>Microsoft Office PowerPoint</Application>
  <PresentationFormat>On-screen Show (4:3)</PresentationFormat>
  <Paragraphs>228</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Apex</vt:lpstr>
      <vt:lpstr>ASUHAN KEPERAWATAN  PADA NY S  DENGAN  TUMOR OTAK DI PAVILIUN VII A   RUMKITAL Dr. RAMELAN  SURABAYA</vt:lpstr>
      <vt:lpstr>ASUHAN KEPERAWATAN  PADA NY S DENGAN    TUMOR OTAK DI PAVILIUN VII A   RUMKITAL Dr. RAMELAN  SURABAYAN</vt:lpstr>
      <vt:lpstr>Rumusan Masalah</vt:lpstr>
      <vt:lpstr>Manfaat Penulisan</vt:lpstr>
      <vt:lpstr>BAB II</vt:lpstr>
      <vt:lpstr>BAB III</vt:lpstr>
      <vt:lpstr>BAB III</vt:lpstr>
      <vt:lpstr>BAB III</vt:lpstr>
      <vt:lpstr>BAB III</vt:lpstr>
      <vt:lpstr>BAB III</vt:lpstr>
      <vt:lpstr>BAB III</vt:lpstr>
      <vt:lpstr>BAB III</vt:lpstr>
      <vt:lpstr>Diagnosa Keperawatan 1 : Gangguan rasa nyaman nyeri berhubungan dengan pergeseran struktur peka-nyeri dalam rongga intracranial.</vt:lpstr>
      <vt:lpstr>2.Diagnosa keperawatan 2 : Resiko tinggi cedera jatuh berhubungan dengan defisit  lapang pandang.</vt:lpstr>
      <vt:lpstr>3.Diagnosa Keperawatan  : Gangguan pola tidur berhubungan dengan Nyeri</vt:lpstr>
      <vt:lpstr>Diagnosa Keperawatan  : Defisit perawatan diri berhubungan dengan menurunnya fungsi sensorik dan motorik tubuh</vt:lpstr>
      <vt:lpstr>Diagnosa Keperawatan  : Gangguan konsep diri berhubungan dengan perubahan actual dalam struktur dan fungsi. </vt:lpstr>
      <vt:lpstr>BAB IV  </vt:lpstr>
      <vt:lpstr>BAB IV</vt:lpstr>
      <vt:lpstr>BAB IV  PERENCANAAN</vt:lpstr>
      <vt:lpstr>BAB IV   IMPLEMENTASI</vt:lpstr>
      <vt:lpstr>BAB IV IMPLEMENTASI</vt:lpstr>
      <vt:lpstr>BAB IV  EVALUASI</vt:lpstr>
      <vt:lpstr>BAB IV  EVALUASI</vt:lpstr>
      <vt:lpstr>BAB IV  EVALUASI</vt:lpstr>
      <vt:lpstr>BAB V   PENUTUP</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ASUHAN KEPERAWATAN  PADA KLIEN    TUMOR OTAK DI PAVILIUN VII A   RUMKITAL Dr. RAMELAN  SURABAYA</dc:title>
  <dc:creator>Valued Acer Customer</dc:creator>
  <cp:lastModifiedBy>Valued Acer Customer</cp:lastModifiedBy>
  <cp:revision>29</cp:revision>
  <dcterms:created xsi:type="dcterms:W3CDTF">2012-07-19T00:32:42Z</dcterms:created>
  <dcterms:modified xsi:type="dcterms:W3CDTF">2012-07-22T12:43:34Z</dcterms:modified>
</cp:coreProperties>
</file>